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24CE71-6973-4E05-B77C-21E8CFD2C42D}" v="9" dt="2026-08-07T16:03:43.2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4" d="100"/>
          <a:sy n="74" d="100"/>
        </p:scale>
        <p:origin x="732"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Evelyn Bethune" userId="dad9cd2bd5f7d383" providerId="LiveId" clId="{8AC3C90B-54DE-4B7B-A9AF-251864052D65}"/>
    <pc:docChg chg="undo custSel modSld">
      <pc:chgData name="DrEvelyn Bethune" userId="dad9cd2bd5f7d383" providerId="LiveId" clId="{8AC3C90B-54DE-4B7B-A9AF-251864052D65}" dt="2026-08-07T16:21:36.462" v="194" actId="113"/>
      <pc:docMkLst>
        <pc:docMk/>
      </pc:docMkLst>
      <pc:sldChg chg="delSp modSp mod modTransition">
        <pc:chgData name="DrEvelyn Bethune" userId="dad9cd2bd5f7d383" providerId="LiveId" clId="{8AC3C90B-54DE-4B7B-A9AF-251864052D65}" dt="2026-08-07T15:47:42.747" v="47" actId="255"/>
        <pc:sldMkLst>
          <pc:docMk/>
          <pc:sldMk cId="0" sldId="256"/>
        </pc:sldMkLst>
        <pc:spChg chg="del mod">
          <ac:chgData name="DrEvelyn Bethune" userId="dad9cd2bd5f7d383" providerId="LiveId" clId="{8AC3C90B-54DE-4B7B-A9AF-251864052D65}" dt="2026-08-07T15:46:20.622" v="42" actId="478"/>
          <ac:spMkLst>
            <pc:docMk/>
            <pc:sldMk cId="0" sldId="256"/>
            <ac:spMk id="3" creationId="{00000000-0000-0000-0000-000000000000}"/>
          </ac:spMkLst>
        </pc:spChg>
        <pc:spChg chg="del mod">
          <ac:chgData name="DrEvelyn Bethune" userId="dad9cd2bd5f7d383" providerId="LiveId" clId="{8AC3C90B-54DE-4B7B-A9AF-251864052D65}" dt="2026-08-07T15:45:10.808" v="40" actId="478"/>
          <ac:spMkLst>
            <pc:docMk/>
            <pc:sldMk cId="0" sldId="256"/>
            <ac:spMk id="4" creationId="{00000000-0000-0000-0000-000000000000}"/>
          </ac:spMkLst>
        </pc:spChg>
        <pc:spChg chg="mod">
          <ac:chgData name="DrEvelyn Bethune" userId="dad9cd2bd5f7d383" providerId="LiveId" clId="{8AC3C90B-54DE-4B7B-A9AF-251864052D65}" dt="2026-08-07T15:47:42.747" v="47" actId="255"/>
          <ac:spMkLst>
            <pc:docMk/>
            <pc:sldMk cId="0" sldId="256"/>
            <ac:spMk id="7" creationId="{00000000-0000-0000-0000-000000000000}"/>
          </ac:spMkLst>
        </pc:spChg>
        <pc:spChg chg="mod">
          <ac:chgData name="DrEvelyn Bethune" userId="dad9cd2bd5f7d383" providerId="LiveId" clId="{8AC3C90B-54DE-4B7B-A9AF-251864052D65}" dt="2026-08-07T15:47:28.487" v="46" actId="1076"/>
          <ac:spMkLst>
            <pc:docMk/>
            <pc:sldMk cId="0" sldId="256"/>
            <ac:spMk id="8" creationId="{00000000-0000-0000-0000-000000000000}"/>
          </ac:spMkLst>
        </pc:spChg>
        <pc:picChg chg="mod">
          <ac:chgData name="DrEvelyn Bethune" userId="dad9cd2bd5f7d383" providerId="LiveId" clId="{8AC3C90B-54DE-4B7B-A9AF-251864052D65}" dt="2026-08-07T15:47:16.605" v="45" actId="29295"/>
          <ac:picMkLst>
            <pc:docMk/>
            <pc:sldMk cId="0" sldId="256"/>
            <ac:picMk id="2" creationId="{00000000-0000-0000-0000-000000000000}"/>
          </ac:picMkLst>
        </pc:picChg>
      </pc:sldChg>
      <pc:sldChg chg="delSp modSp mod">
        <pc:chgData name="DrEvelyn Bethune" userId="dad9cd2bd5f7d383" providerId="LiveId" clId="{8AC3C90B-54DE-4B7B-A9AF-251864052D65}" dt="2026-08-07T15:54:55.974" v="48" actId="478"/>
        <pc:sldMkLst>
          <pc:docMk/>
          <pc:sldMk cId="0" sldId="257"/>
        </pc:sldMkLst>
        <pc:spChg chg="del">
          <ac:chgData name="DrEvelyn Bethune" userId="dad9cd2bd5f7d383" providerId="LiveId" clId="{8AC3C90B-54DE-4B7B-A9AF-251864052D65}" dt="2026-08-07T15:54:55.974" v="48" actId="478"/>
          <ac:spMkLst>
            <pc:docMk/>
            <pc:sldMk cId="0" sldId="257"/>
            <ac:spMk id="3" creationId="{00000000-0000-0000-0000-000000000000}"/>
          </ac:spMkLst>
        </pc:spChg>
        <pc:spChg chg="mod">
          <ac:chgData name="DrEvelyn Bethune" userId="dad9cd2bd5f7d383" providerId="LiveId" clId="{8AC3C90B-54DE-4B7B-A9AF-251864052D65}" dt="2026-08-07T15:44:41.214" v="14" actId="27636"/>
          <ac:spMkLst>
            <pc:docMk/>
            <pc:sldMk cId="0" sldId="257"/>
            <ac:spMk id="8" creationId="{00000000-0000-0000-0000-000000000000}"/>
          </ac:spMkLst>
        </pc:spChg>
      </pc:sldChg>
      <pc:sldChg chg="modSp mod">
        <pc:chgData name="DrEvelyn Bethune" userId="dad9cd2bd5f7d383" providerId="LiveId" clId="{8AC3C90B-54DE-4B7B-A9AF-251864052D65}" dt="2026-08-07T15:44:41.298" v="16" actId="27636"/>
        <pc:sldMkLst>
          <pc:docMk/>
          <pc:sldMk cId="0" sldId="258"/>
        </pc:sldMkLst>
        <pc:spChg chg="mod">
          <ac:chgData name="DrEvelyn Bethune" userId="dad9cd2bd5f7d383" providerId="LiveId" clId="{8AC3C90B-54DE-4B7B-A9AF-251864052D65}" dt="2026-08-07T15:44:41.297" v="15" actId="27636"/>
          <ac:spMkLst>
            <pc:docMk/>
            <pc:sldMk cId="0" sldId="258"/>
            <ac:spMk id="6" creationId="{00000000-0000-0000-0000-000000000000}"/>
          </ac:spMkLst>
        </pc:spChg>
        <pc:spChg chg="mod">
          <ac:chgData name="DrEvelyn Bethune" userId="dad9cd2bd5f7d383" providerId="LiveId" clId="{8AC3C90B-54DE-4B7B-A9AF-251864052D65}" dt="2026-08-07T15:44:41.298" v="16" actId="27636"/>
          <ac:spMkLst>
            <pc:docMk/>
            <pc:sldMk cId="0" sldId="258"/>
            <ac:spMk id="7" creationId="{00000000-0000-0000-0000-000000000000}"/>
          </ac:spMkLst>
        </pc:spChg>
      </pc:sldChg>
      <pc:sldChg chg="delSp modSp mod">
        <pc:chgData name="DrEvelyn Bethune" userId="dad9cd2bd5f7d383" providerId="LiveId" clId="{8AC3C90B-54DE-4B7B-A9AF-251864052D65}" dt="2026-08-07T15:55:15.181" v="52" actId="478"/>
        <pc:sldMkLst>
          <pc:docMk/>
          <pc:sldMk cId="0" sldId="259"/>
        </pc:sldMkLst>
        <pc:spChg chg="del">
          <ac:chgData name="DrEvelyn Bethune" userId="dad9cd2bd5f7d383" providerId="LiveId" clId="{8AC3C90B-54DE-4B7B-A9AF-251864052D65}" dt="2026-08-07T15:55:07.278" v="50" actId="478"/>
          <ac:spMkLst>
            <pc:docMk/>
            <pc:sldMk cId="0" sldId="259"/>
            <ac:spMk id="3" creationId="{00000000-0000-0000-0000-000000000000}"/>
          </ac:spMkLst>
        </pc:spChg>
        <pc:spChg chg="del">
          <ac:chgData name="DrEvelyn Bethune" userId="dad9cd2bd5f7d383" providerId="LiveId" clId="{8AC3C90B-54DE-4B7B-A9AF-251864052D65}" dt="2026-08-07T15:55:01.542" v="49" actId="478"/>
          <ac:spMkLst>
            <pc:docMk/>
            <pc:sldMk cId="0" sldId="259"/>
            <ac:spMk id="4" creationId="{00000000-0000-0000-0000-000000000000}"/>
          </ac:spMkLst>
        </pc:spChg>
        <pc:spChg chg="del mod">
          <ac:chgData name="DrEvelyn Bethune" userId="dad9cd2bd5f7d383" providerId="LiveId" clId="{8AC3C90B-54DE-4B7B-A9AF-251864052D65}" dt="2026-08-07T15:55:15.181" v="52" actId="478"/>
          <ac:spMkLst>
            <pc:docMk/>
            <pc:sldMk cId="0" sldId="259"/>
            <ac:spMk id="5" creationId="{00000000-0000-0000-0000-000000000000}"/>
          </ac:spMkLst>
        </pc:spChg>
      </pc:sldChg>
      <pc:sldChg chg="addSp delSp modSp mod">
        <pc:chgData name="DrEvelyn Bethune" userId="dad9cd2bd5f7d383" providerId="LiveId" clId="{8AC3C90B-54DE-4B7B-A9AF-251864052D65}" dt="2026-08-07T16:02:49.954" v="91" actId="1076"/>
        <pc:sldMkLst>
          <pc:docMk/>
          <pc:sldMk cId="0" sldId="260"/>
        </pc:sldMkLst>
        <pc:spChg chg="del">
          <ac:chgData name="DrEvelyn Bethune" userId="dad9cd2bd5f7d383" providerId="LiveId" clId="{8AC3C90B-54DE-4B7B-A9AF-251864052D65}" dt="2026-08-07T15:55:30.166" v="54" actId="478"/>
          <ac:spMkLst>
            <pc:docMk/>
            <pc:sldMk cId="0" sldId="260"/>
            <ac:spMk id="3" creationId="{00000000-0000-0000-0000-000000000000}"/>
          </ac:spMkLst>
        </pc:spChg>
        <pc:spChg chg="del">
          <ac:chgData name="DrEvelyn Bethune" userId="dad9cd2bd5f7d383" providerId="LiveId" clId="{8AC3C90B-54DE-4B7B-A9AF-251864052D65}" dt="2026-08-07T15:55:25.262" v="53" actId="478"/>
          <ac:spMkLst>
            <pc:docMk/>
            <pc:sldMk cId="0" sldId="260"/>
            <ac:spMk id="4" creationId="{00000000-0000-0000-0000-000000000000}"/>
          </ac:spMkLst>
        </pc:spChg>
        <pc:spChg chg="del">
          <ac:chgData name="DrEvelyn Bethune" userId="dad9cd2bd5f7d383" providerId="LiveId" clId="{8AC3C90B-54DE-4B7B-A9AF-251864052D65}" dt="2026-08-07T16:00:52.815" v="78" actId="478"/>
          <ac:spMkLst>
            <pc:docMk/>
            <pc:sldMk cId="0" sldId="260"/>
            <ac:spMk id="5" creationId="{00000000-0000-0000-0000-000000000000}"/>
          </ac:spMkLst>
        </pc:spChg>
        <pc:spChg chg="add del mod">
          <ac:chgData name="DrEvelyn Bethune" userId="dad9cd2bd5f7d383" providerId="LiveId" clId="{8AC3C90B-54DE-4B7B-A9AF-251864052D65}" dt="2026-08-07T16:01:32.256" v="83" actId="1076"/>
          <ac:spMkLst>
            <pc:docMk/>
            <pc:sldMk cId="0" sldId="260"/>
            <ac:spMk id="6" creationId="{00000000-0000-0000-0000-000000000000}"/>
          </ac:spMkLst>
        </pc:spChg>
        <pc:spChg chg="mod">
          <ac:chgData name="DrEvelyn Bethune" userId="dad9cd2bd5f7d383" providerId="LiveId" clId="{8AC3C90B-54DE-4B7B-A9AF-251864052D65}" dt="2026-08-07T16:02:42.307" v="90" actId="255"/>
          <ac:spMkLst>
            <pc:docMk/>
            <pc:sldMk cId="0" sldId="260"/>
            <ac:spMk id="7" creationId="{00000000-0000-0000-0000-000000000000}"/>
          </ac:spMkLst>
        </pc:spChg>
        <pc:spChg chg="mod">
          <ac:chgData name="DrEvelyn Bethune" userId="dad9cd2bd5f7d383" providerId="LiveId" clId="{8AC3C90B-54DE-4B7B-A9AF-251864052D65}" dt="2026-08-07T16:02:49.954" v="91" actId="1076"/>
          <ac:spMkLst>
            <pc:docMk/>
            <pc:sldMk cId="0" sldId="260"/>
            <ac:spMk id="8" creationId="{00000000-0000-0000-0000-000000000000}"/>
          </ac:spMkLst>
        </pc:spChg>
        <pc:spChg chg="add del mod">
          <ac:chgData name="DrEvelyn Bethune" userId="dad9cd2bd5f7d383" providerId="LiveId" clId="{8AC3C90B-54DE-4B7B-A9AF-251864052D65}" dt="2026-08-07T15:57:49.946" v="61"/>
          <ac:spMkLst>
            <pc:docMk/>
            <pc:sldMk cId="0" sldId="260"/>
            <ac:spMk id="12" creationId="{CD1A7A00-85B3-1B0A-0DC8-0243C79BC7B1}"/>
          </ac:spMkLst>
        </pc:spChg>
        <pc:spChg chg="add mod">
          <ac:chgData name="DrEvelyn Bethune" userId="dad9cd2bd5f7d383" providerId="LiveId" clId="{8AC3C90B-54DE-4B7B-A9AF-251864052D65}" dt="2026-08-07T16:00:45.853" v="75" actId="207"/>
          <ac:spMkLst>
            <pc:docMk/>
            <pc:sldMk cId="0" sldId="260"/>
            <ac:spMk id="13" creationId="{7E18D85B-2357-C621-2F1B-A1FE44D2ECEC}"/>
          </ac:spMkLst>
        </pc:spChg>
        <pc:spChg chg="add del mod">
          <ac:chgData name="DrEvelyn Bethune" userId="dad9cd2bd5f7d383" providerId="LiveId" clId="{8AC3C90B-54DE-4B7B-A9AF-251864052D65}" dt="2026-08-07T16:00:47.406" v="77"/>
          <ac:spMkLst>
            <pc:docMk/>
            <pc:sldMk cId="0" sldId="260"/>
            <ac:spMk id="14" creationId="{9DD07C46-96B7-7F95-B3CE-3AFEA1FC6B35}"/>
          </ac:spMkLst>
        </pc:spChg>
        <pc:picChg chg="mod">
          <ac:chgData name="DrEvelyn Bethune" userId="dad9cd2bd5f7d383" providerId="LiveId" clId="{8AC3C90B-54DE-4B7B-A9AF-251864052D65}" dt="2026-08-07T15:55:58.265" v="56" actId="29295"/>
          <ac:picMkLst>
            <pc:docMk/>
            <pc:sldMk cId="0" sldId="260"/>
            <ac:picMk id="2" creationId="{00000000-0000-0000-0000-000000000000}"/>
          </ac:picMkLst>
        </pc:picChg>
      </pc:sldChg>
      <pc:sldChg chg="delSp modSp mod">
        <pc:chgData name="DrEvelyn Bethune" userId="dad9cd2bd5f7d383" providerId="LiveId" clId="{8AC3C90B-54DE-4B7B-A9AF-251864052D65}" dt="2026-08-07T16:21:36.462" v="194" actId="113"/>
        <pc:sldMkLst>
          <pc:docMk/>
          <pc:sldMk cId="0" sldId="261"/>
        </pc:sldMkLst>
        <pc:spChg chg="del">
          <ac:chgData name="DrEvelyn Bethune" userId="dad9cd2bd5f7d383" providerId="LiveId" clId="{8AC3C90B-54DE-4B7B-A9AF-251864052D65}" dt="2026-08-07T16:20:06.871" v="185" actId="478"/>
          <ac:spMkLst>
            <pc:docMk/>
            <pc:sldMk cId="0" sldId="261"/>
            <ac:spMk id="3" creationId="{00000000-0000-0000-0000-000000000000}"/>
          </ac:spMkLst>
        </pc:spChg>
        <pc:spChg chg="del">
          <ac:chgData name="DrEvelyn Bethune" userId="dad9cd2bd5f7d383" providerId="LiveId" clId="{8AC3C90B-54DE-4B7B-A9AF-251864052D65}" dt="2026-08-07T16:03:06.663" v="92" actId="478"/>
          <ac:spMkLst>
            <pc:docMk/>
            <pc:sldMk cId="0" sldId="261"/>
            <ac:spMk id="4" creationId="{00000000-0000-0000-0000-000000000000}"/>
          </ac:spMkLst>
        </pc:spChg>
        <pc:spChg chg="mod">
          <ac:chgData name="DrEvelyn Bethune" userId="dad9cd2bd5f7d383" providerId="LiveId" clId="{8AC3C90B-54DE-4B7B-A9AF-251864052D65}" dt="2026-08-07T15:44:41.307" v="20" actId="27636"/>
          <ac:spMkLst>
            <pc:docMk/>
            <pc:sldMk cId="0" sldId="261"/>
            <ac:spMk id="6" creationId="{00000000-0000-0000-0000-000000000000}"/>
          </ac:spMkLst>
        </pc:spChg>
        <pc:spChg chg="mod">
          <ac:chgData name="DrEvelyn Bethune" userId="dad9cd2bd5f7d383" providerId="LiveId" clId="{8AC3C90B-54DE-4B7B-A9AF-251864052D65}" dt="2026-08-07T16:20:43.473" v="189" actId="255"/>
          <ac:spMkLst>
            <pc:docMk/>
            <pc:sldMk cId="0" sldId="261"/>
            <ac:spMk id="9" creationId="{00000000-0000-0000-0000-000000000000}"/>
          </ac:spMkLst>
        </pc:spChg>
        <pc:spChg chg="mod">
          <ac:chgData name="DrEvelyn Bethune" userId="dad9cd2bd5f7d383" providerId="LiveId" clId="{8AC3C90B-54DE-4B7B-A9AF-251864052D65}" dt="2026-08-07T16:21:17.721" v="192" actId="255"/>
          <ac:spMkLst>
            <pc:docMk/>
            <pc:sldMk cId="0" sldId="261"/>
            <ac:spMk id="12" creationId="{00000000-0000-0000-0000-000000000000}"/>
          </ac:spMkLst>
        </pc:spChg>
        <pc:spChg chg="mod">
          <ac:chgData name="DrEvelyn Bethune" userId="dad9cd2bd5f7d383" providerId="LiveId" clId="{8AC3C90B-54DE-4B7B-A9AF-251864052D65}" dt="2026-08-07T16:21:36.462" v="194" actId="113"/>
          <ac:spMkLst>
            <pc:docMk/>
            <pc:sldMk cId="0" sldId="261"/>
            <ac:spMk id="15" creationId="{00000000-0000-0000-0000-000000000000}"/>
          </ac:spMkLst>
        </pc:spChg>
        <pc:spChg chg="mod">
          <ac:chgData name="DrEvelyn Bethune" userId="dad9cd2bd5f7d383" providerId="LiveId" clId="{8AC3C90B-54DE-4B7B-A9AF-251864052D65}" dt="2026-08-07T16:20:28.559" v="187" actId="113"/>
          <ac:spMkLst>
            <pc:docMk/>
            <pc:sldMk cId="0" sldId="261"/>
            <ac:spMk id="17" creationId="{00000000-0000-0000-0000-000000000000}"/>
          </ac:spMkLst>
        </pc:spChg>
      </pc:sldChg>
      <pc:sldChg chg="delSp modSp mod modTransition">
        <pc:chgData name="DrEvelyn Bethune" userId="dad9cd2bd5f7d383" providerId="LiveId" clId="{8AC3C90B-54DE-4B7B-A9AF-251864052D65}" dt="2026-08-07T16:08:10.751" v="118" actId="113"/>
        <pc:sldMkLst>
          <pc:docMk/>
          <pc:sldMk cId="0" sldId="262"/>
        </pc:sldMkLst>
        <pc:spChg chg="del">
          <ac:chgData name="DrEvelyn Bethune" userId="dad9cd2bd5f7d383" providerId="LiveId" clId="{8AC3C90B-54DE-4B7B-A9AF-251864052D65}" dt="2026-08-07T16:03:14.055" v="93" actId="478"/>
          <ac:spMkLst>
            <pc:docMk/>
            <pc:sldMk cId="0" sldId="262"/>
            <ac:spMk id="3" creationId="{00000000-0000-0000-0000-000000000000}"/>
          </ac:spMkLst>
        </pc:spChg>
        <pc:spChg chg="mod">
          <ac:chgData name="DrEvelyn Bethune" userId="dad9cd2bd5f7d383" providerId="LiveId" clId="{8AC3C90B-54DE-4B7B-A9AF-251864052D65}" dt="2026-08-07T16:03:54.535" v="96" actId="207"/>
          <ac:spMkLst>
            <pc:docMk/>
            <pc:sldMk cId="0" sldId="262"/>
            <ac:spMk id="4" creationId="{00000000-0000-0000-0000-000000000000}"/>
          </ac:spMkLst>
        </pc:spChg>
        <pc:spChg chg="mod">
          <ac:chgData name="DrEvelyn Bethune" userId="dad9cd2bd5f7d383" providerId="LiveId" clId="{8AC3C90B-54DE-4B7B-A9AF-251864052D65}" dt="2026-08-07T16:05:21.816" v="101" actId="1076"/>
          <ac:spMkLst>
            <pc:docMk/>
            <pc:sldMk cId="0" sldId="262"/>
            <ac:spMk id="5" creationId="{00000000-0000-0000-0000-000000000000}"/>
          </ac:spMkLst>
        </pc:spChg>
        <pc:spChg chg="mod">
          <ac:chgData name="DrEvelyn Bethune" userId="dad9cd2bd5f7d383" providerId="LiveId" clId="{8AC3C90B-54DE-4B7B-A9AF-251864052D65}" dt="2026-08-07T16:07:21.906" v="113" actId="1076"/>
          <ac:spMkLst>
            <pc:docMk/>
            <pc:sldMk cId="0" sldId="262"/>
            <ac:spMk id="6" creationId="{00000000-0000-0000-0000-000000000000}"/>
          </ac:spMkLst>
        </pc:spChg>
        <pc:spChg chg="mod">
          <ac:chgData name="DrEvelyn Bethune" userId="dad9cd2bd5f7d383" providerId="LiveId" clId="{8AC3C90B-54DE-4B7B-A9AF-251864052D65}" dt="2026-08-07T16:08:10.751" v="118" actId="113"/>
          <ac:spMkLst>
            <pc:docMk/>
            <pc:sldMk cId="0" sldId="262"/>
            <ac:spMk id="7" creationId="{00000000-0000-0000-0000-000000000000}"/>
          </ac:spMkLst>
        </pc:spChg>
        <pc:spChg chg="mod">
          <ac:chgData name="DrEvelyn Bethune" userId="dad9cd2bd5f7d383" providerId="LiveId" clId="{8AC3C90B-54DE-4B7B-A9AF-251864052D65}" dt="2026-08-07T16:06:37.342" v="110" actId="14100"/>
          <ac:spMkLst>
            <pc:docMk/>
            <pc:sldMk cId="0" sldId="262"/>
            <ac:spMk id="8" creationId="{00000000-0000-0000-0000-000000000000}"/>
          </ac:spMkLst>
        </pc:spChg>
        <pc:picChg chg="mod">
          <ac:chgData name="DrEvelyn Bethune" userId="dad9cd2bd5f7d383" providerId="LiveId" clId="{8AC3C90B-54DE-4B7B-A9AF-251864052D65}" dt="2026-08-07T16:07:41.860" v="114" actId="29295"/>
          <ac:picMkLst>
            <pc:docMk/>
            <pc:sldMk cId="0" sldId="262"/>
            <ac:picMk id="2" creationId="{00000000-0000-0000-0000-000000000000}"/>
          </ac:picMkLst>
        </pc:picChg>
      </pc:sldChg>
      <pc:sldChg chg="delSp modSp mod">
        <pc:chgData name="DrEvelyn Bethune" userId="dad9cd2bd5f7d383" providerId="LiveId" clId="{8AC3C90B-54DE-4B7B-A9AF-251864052D65}" dt="2026-08-07T16:10:36.339" v="132" actId="207"/>
        <pc:sldMkLst>
          <pc:docMk/>
          <pc:sldMk cId="0" sldId="263"/>
        </pc:sldMkLst>
        <pc:spChg chg="del">
          <ac:chgData name="DrEvelyn Bethune" userId="dad9cd2bd5f7d383" providerId="LiveId" clId="{8AC3C90B-54DE-4B7B-A9AF-251864052D65}" dt="2026-08-07T16:08:24.871" v="119" actId="478"/>
          <ac:spMkLst>
            <pc:docMk/>
            <pc:sldMk cId="0" sldId="263"/>
            <ac:spMk id="3" creationId="{00000000-0000-0000-0000-000000000000}"/>
          </ac:spMkLst>
        </pc:spChg>
        <pc:spChg chg="mod">
          <ac:chgData name="DrEvelyn Bethune" userId="dad9cd2bd5f7d383" providerId="LiveId" clId="{8AC3C90B-54DE-4B7B-A9AF-251864052D65}" dt="2026-08-07T16:10:00.506" v="128" actId="1076"/>
          <ac:spMkLst>
            <pc:docMk/>
            <pc:sldMk cId="0" sldId="263"/>
            <ac:spMk id="4" creationId="{00000000-0000-0000-0000-000000000000}"/>
          </ac:spMkLst>
        </pc:spChg>
        <pc:spChg chg="mod">
          <ac:chgData name="DrEvelyn Bethune" userId="dad9cd2bd5f7d383" providerId="LiveId" clId="{8AC3C90B-54DE-4B7B-A9AF-251864052D65}" dt="2026-08-07T16:10:16.839" v="130" actId="207"/>
          <ac:spMkLst>
            <pc:docMk/>
            <pc:sldMk cId="0" sldId="263"/>
            <ac:spMk id="5" creationId="{00000000-0000-0000-0000-000000000000}"/>
          </ac:spMkLst>
        </pc:spChg>
        <pc:spChg chg="mod ord">
          <ac:chgData name="DrEvelyn Bethune" userId="dad9cd2bd5f7d383" providerId="LiveId" clId="{8AC3C90B-54DE-4B7B-A9AF-251864052D65}" dt="2026-08-07T16:10:25.619" v="131" actId="207"/>
          <ac:spMkLst>
            <pc:docMk/>
            <pc:sldMk cId="0" sldId="263"/>
            <ac:spMk id="6" creationId="{00000000-0000-0000-0000-000000000000}"/>
          </ac:spMkLst>
        </pc:spChg>
        <pc:spChg chg="mod">
          <ac:chgData name="DrEvelyn Bethune" userId="dad9cd2bd5f7d383" providerId="LiveId" clId="{8AC3C90B-54DE-4B7B-A9AF-251864052D65}" dt="2026-08-07T16:10:36.339" v="132" actId="207"/>
          <ac:spMkLst>
            <pc:docMk/>
            <pc:sldMk cId="0" sldId="263"/>
            <ac:spMk id="7" creationId="{00000000-0000-0000-0000-000000000000}"/>
          </ac:spMkLst>
        </pc:spChg>
        <pc:picChg chg="mod ord">
          <ac:chgData name="DrEvelyn Bethune" userId="dad9cd2bd5f7d383" providerId="LiveId" clId="{8AC3C90B-54DE-4B7B-A9AF-251864052D65}" dt="2026-08-07T16:09:26.206" v="125" actId="167"/>
          <ac:picMkLst>
            <pc:docMk/>
            <pc:sldMk cId="0" sldId="263"/>
            <ac:picMk id="2" creationId="{00000000-0000-0000-0000-000000000000}"/>
          </ac:picMkLst>
        </pc:picChg>
      </pc:sldChg>
      <pc:sldChg chg="delSp modSp mod">
        <pc:chgData name="DrEvelyn Bethune" userId="dad9cd2bd5f7d383" providerId="LiveId" clId="{8AC3C90B-54DE-4B7B-A9AF-251864052D65}" dt="2026-08-07T16:19:47.269" v="184" actId="1076"/>
        <pc:sldMkLst>
          <pc:docMk/>
          <pc:sldMk cId="0" sldId="264"/>
        </pc:sldMkLst>
        <pc:spChg chg="del">
          <ac:chgData name="DrEvelyn Bethune" userId="dad9cd2bd5f7d383" providerId="LiveId" clId="{8AC3C90B-54DE-4B7B-A9AF-251864052D65}" dt="2026-08-07T16:10:56.407" v="134" actId="478"/>
          <ac:spMkLst>
            <pc:docMk/>
            <pc:sldMk cId="0" sldId="264"/>
            <ac:spMk id="3" creationId="{00000000-0000-0000-0000-000000000000}"/>
          </ac:spMkLst>
        </pc:spChg>
        <pc:spChg chg="del">
          <ac:chgData name="DrEvelyn Bethune" userId="dad9cd2bd5f7d383" providerId="LiveId" clId="{8AC3C90B-54DE-4B7B-A9AF-251864052D65}" dt="2026-08-07T16:10:49.943" v="133" actId="478"/>
          <ac:spMkLst>
            <pc:docMk/>
            <pc:sldMk cId="0" sldId="264"/>
            <ac:spMk id="4" creationId="{00000000-0000-0000-0000-000000000000}"/>
          </ac:spMkLst>
        </pc:spChg>
        <pc:spChg chg="mod">
          <ac:chgData name="DrEvelyn Bethune" userId="dad9cd2bd5f7d383" providerId="LiveId" clId="{8AC3C90B-54DE-4B7B-A9AF-251864052D65}" dt="2026-08-07T15:44:41.319" v="26" actId="27636"/>
          <ac:spMkLst>
            <pc:docMk/>
            <pc:sldMk cId="0" sldId="264"/>
            <ac:spMk id="6" creationId="{00000000-0000-0000-0000-000000000000}"/>
          </ac:spMkLst>
        </pc:spChg>
        <pc:spChg chg="mod">
          <ac:chgData name="DrEvelyn Bethune" userId="dad9cd2bd5f7d383" providerId="LiveId" clId="{8AC3C90B-54DE-4B7B-A9AF-251864052D65}" dt="2026-08-07T16:11:27.803" v="139" actId="207"/>
          <ac:spMkLst>
            <pc:docMk/>
            <pc:sldMk cId="0" sldId="264"/>
            <ac:spMk id="7" creationId="{00000000-0000-0000-0000-000000000000}"/>
          </ac:spMkLst>
        </pc:spChg>
        <pc:spChg chg="mod">
          <ac:chgData name="DrEvelyn Bethune" userId="dad9cd2bd5f7d383" providerId="LiveId" clId="{8AC3C90B-54DE-4B7B-A9AF-251864052D65}" dt="2026-08-07T16:19:47.269" v="184" actId="1076"/>
          <ac:spMkLst>
            <pc:docMk/>
            <pc:sldMk cId="0" sldId="264"/>
            <ac:spMk id="18" creationId="{00000000-0000-0000-0000-000000000000}"/>
          </ac:spMkLst>
        </pc:spChg>
      </pc:sldChg>
      <pc:sldChg chg="modSp mod">
        <pc:chgData name="DrEvelyn Bethune" userId="dad9cd2bd5f7d383" providerId="LiveId" clId="{8AC3C90B-54DE-4B7B-A9AF-251864052D65}" dt="2026-08-07T15:44:41.322" v="28" actId="27636"/>
        <pc:sldMkLst>
          <pc:docMk/>
          <pc:sldMk cId="0" sldId="265"/>
        </pc:sldMkLst>
        <pc:spChg chg="mod">
          <ac:chgData name="DrEvelyn Bethune" userId="dad9cd2bd5f7d383" providerId="LiveId" clId="{8AC3C90B-54DE-4B7B-A9AF-251864052D65}" dt="2026-08-07T15:44:41.322" v="28" actId="27636"/>
          <ac:spMkLst>
            <pc:docMk/>
            <pc:sldMk cId="0" sldId="265"/>
            <ac:spMk id="6" creationId="{00000000-0000-0000-0000-000000000000}"/>
          </ac:spMkLst>
        </pc:spChg>
      </pc:sldChg>
      <pc:sldChg chg="addSp delSp modSp mod">
        <pc:chgData name="DrEvelyn Bethune" userId="dad9cd2bd5f7d383" providerId="LiveId" clId="{8AC3C90B-54DE-4B7B-A9AF-251864052D65}" dt="2026-08-07T16:19:10.840" v="182" actId="1076"/>
        <pc:sldMkLst>
          <pc:docMk/>
          <pc:sldMk cId="0" sldId="266"/>
        </pc:sldMkLst>
        <pc:spChg chg="del">
          <ac:chgData name="DrEvelyn Bethune" userId="dad9cd2bd5f7d383" providerId="LiveId" clId="{8AC3C90B-54DE-4B7B-A9AF-251864052D65}" dt="2026-08-07T16:11:50.328" v="140" actId="478"/>
          <ac:spMkLst>
            <pc:docMk/>
            <pc:sldMk cId="0" sldId="266"/>
            <ac:spMk id="3" creationId="{00000000-0000-0000-0000-000000000000}"/>
          </ac:spMkLst>
        </pc:spChg>
        <pc:spChg chg="del">
          <ac:chgData name="DrEvelyn Bethune" userId="dad9cd2bd5f7d383" providerId="LiveId" clId="{8AC3C90B-54DE-4B7B-A9AF-251864052D65}" dt="2026-08-07T16:13:09.271" v="149" actId="478"/>
          <ac:spMkLst>
            <pc:docMk/>
            <pc:sldMk cId="0" sldId="266"/>
            <ac:spMk id="4" creationId="{00000000-0000-0000-0000-000000000000}"/>
          </ac:spMkLst>
        </pc:spChg>
        <pc:spChg chg="mod">
          <ac:chgData name="DrEvelyn Bethune" userId="dad9cd2bd5f7d383" providerId="LiveId" clId="{8AC3C90B-54DE-4B7B-A9AF-251864052D65}" dt="2026-08-07T16:14:35.932" v="157" actId="1076"/>
          <ac:spMkLst>
            <pc:docMk/>
            <pc:sldMk cId="0" sldId="266"/>
            <ac:spMk id="5" creationId="{00000000-0000-0000-0000-000000000000}"/>
          </ac:spMkLst>
        </pc:spChg>
        <pc:spChg chg="mod">
          <ac:chgData name="DrEvelyn Bethune" userId="dad9cd2bd5f7d383" providerId="LiveId" clId="{8AC3C90B-54DE-4B7B-A9AF-251864052D65}" dt="2026-08-07T16:14:44.986" v="158" actId="1076"/>
          <ac:spMkLst>
            <pc:docMk/>
            <pc:sldMk cId="0" sldId="266"/>
            <ac:spMk id="6" creationId="{00000000-0000-0000-0000-000000000000}"/>
          </ac:spMkLst>
        </pc:spChg>
        <pc:spChg chg="mod">
          <ac:chgData name="DrEvelyn Bethune" userId="dad9cd2bd5f7d383" providerId="LiveId" clId="{8AC3C90B-54DE-4B7B-A9AF-251864052D65}" dt="2026-08-07T16:19:02.620" v="181" actId="1076"/>
          <ac:spMkLst>
            <pc:docMk/>
            <pc:sldMk cId="0" sldId="266"/>
            <ac:spMk id="7" creationId="{00000000-0000-0000-0000-000000000000}"/>
          </ac:spMkLst>
        </pc:spChg>
        <pc:spChg chg="mod">
          <ac:chgData name="DrEvelyn Bethune" userId="dad9cd2bd5f7d383" providerId="LiveId" clId="{8AC3C90B-54DE-4B7B-A9AF-251864052D65}" dt="2026-08-07T16:19:10.840" v="182" actId="1076"/>
          <ac:spMkLst>
            <pc:docMk/>
            <pc:sldMk cId="0" sldId="266"/>
            <ac:spMk id="8" creationId="{00000000-0000-0000-0000-000000000000}"/>
          </ac:spMkLst>
        </pc:spChg>
        <pc:spChg chg="add del mod ord">
          <ac:chgData name="DrEvelyn Bethune" userId="dad9cd2bd5f7d383" providerId="LiveId" clId="{8AC3C90B-54DE-4B7B-A9AF-251864052D65}" dt="2026-08-07T16:18:54.583" v="180" actId="478"/>
          <ac:spMkLst>
            <pc:docMk/>
            <pc:sldMk cId="0" sldId="266"/>
            <ac:spMk id="12" creationId="{6145A4EE-DDBB-97BE-8087-1BADC40AFBA7}"/>
          </ac:spMkLst>
        </pc:spChg>
        <pc:picChg chg="mod">
          <ac:chgData name="DrEvelyn Bethune" userId="dad9cd2bd5f7d383" providerId="LiveId" clId="{8AC3C90B-54DE-4B7B-A9AF-251864052D65}" dt="2026-08-07T16:14:26.402" v="156" actId="1076"/>
          <ac:picMkLst>
            <pc:docMk/>
            <pc:sldMk cId="0" sldId="266"/>
            <ac:picMk id="2" creationId="{00000000-0000-0000-0000-000000000000}"/>
          </ac:picMkLst>
        </pc:picChg>
      </pc:sldChg>
      <pc:sldChg chg="delSp modSp mod">
        <pc:chgData name="DrEvelyn Bethune" userId="dad9cd2bd5f7d383" providerId="LiveId" clId="{8AC3C90B-54DE-4B7B-A9AF-251864052D65}" dt="2026-08-07T16:15:21.071" v="161" actId="478"/>
        <pc:sldMkLst>
          <pc:docMk/>
          <pc:sldMk cId="0" sldId="267"/>
        </pc:sldMkLst>
        <pc:spChg chg="del">
          <ac:chgData name="DrEvelyn Bethune" userId="dad9cd2bd5f7d383" providerId="LiveId" clId="{8AC3C90B-54DE-4B7B-A9AF-251864052D65}" dt="2026-08-07T16:15:21.071" v="161" actId="478"/>
          <ac:spMkLst>
            <pc:docMk/>
            <pc:sldMk cId="0" sldId="267"/>
            <ac:spMk id="4" creationId="{00000000-0000-0000-0000-000000000000}"/>
          </ac:spMkLst>
        </pc:spChg>
        <pc:spChg chg="mod">
          <ac:chgData name="DrEvelyn Bethune" userId="dad9cd2bd5f7d383" providerId="LiveId" clId="{8AC3C90B-54DE-4B7B-A9AF-251864052D65}" dt="2026-08-07T15:44:41.330" v="31" actId="27636"/>
          <ac:spMkLst>
            <pc:docMk/>
            <pc:sldMk cId="0" sldId="267"/>
            <ac:spMk id="6" creationId="{00000000-0000-0000-0000-000000000000}"/>
          </ac:spMkLst>
        </pc:spChg>
      </pc:sldChg>
      <pc:sldChg chg="delSp modSp mod">
        <pc:chgData name="DrEvelyn Bethune" userId="dad9cd2bd5f7d383" providerId="LiveId" clId="{8AC3C90B-54DE-4B7B-A9AF-251864052D65}" dt="2026-08-07T16:16:30.014" v="170" actId="255"/>
        <pc:sldMkLst>
          <pc:docMk/>
          <pc:sldMk cId="0" sldId="268"/>
        </pc:sldMkLst>
        <pc:spChg chg="del">
          <ac:chgData name="DrEvelyn Bethune" userId="dad9cd2bd5f7d383" providerId="LiveId" clId="{8AC3C90B-54DE-4B7B-A9AF-251864052D65}" dt="2026-08-07T16:15:27.335" v="162" actId="478"/>
          <ac:spMkLst>
            <pc:docMk/>
            <pc:sldMk cId="0" sldId="268"/>
            <ac:spMk id="4" creationId="{00000000-0000-0000-0000-000000000000}"/>
          </ac:spMkLst>
        </pc:spChg>
        <pc:spChg chg="mod">
          <ac:chgData name="DrEvelyn Bethune" userId="dad9cd2bd5f7d383" providerId="LiveId" clId="{8AC3C90B-54DE-4B7B-A9AF-251864052D65}" dt="2026-08-07T16:15:52.936" v="163" actId="255"/>
          <ac:spMkLst>
            <pc:docMk/>
            <pc:sldMk cId="0" sldId="268"/>
            <ac:spMk id="5" creationId="{00000000-0000-0000-0000-000000000000}"/>
          </ac:spMkLst>
        </pc:spChg>
        <pc:spChg chg="mod">
          <ac:chgData name="DrEvelyn Bethune" userId="dad9cd2bd5f7d383" providerId="LiveId" clId="{8AC3C90B-54DE-4B7B-A9AF-251864052D65}" dt="2026-08-07T15:44:41.332" v="32" actId="27636"/>
          <ac:spMkLst>
            <pc:docMk/>
            <pc:sldMk cId="0" sldId="268"/>
            <ac:spMk id="6" creationId="{00000000-0000-0000-0000-000000000000}"/>
          </ac:spMkLst>
        </pc:spChg>
        <pc:spChg chg="mod">
          <ac:chgData name="DrEvelyn Bethune" userId="dad9cd2bd5f7d383" providerId="LiveId" clId="{8AC3C90B-54DE-4B7B-A9AF-251864052D65}" dt="2026-08-07T15:43:18.932" v="4" actId="255"/>
          <ac:spMkLst>
            <pc:docMk/>
            <pc:sldMk cId="0" sldId="268"/>
            <ac:spMk id="7" creationId="{00000000-0000-0000-0000-000000000000}"/>
          </ac:spMkLst>
        </pc:spChg>
        <pc:spChg chg="mod">
          <ac:chgData name="DrEvelyn Bethune" userId="dad9cd2bd5f7d383" providerId="LiveId" clId="{8AC3C90B-54DE-4B7B-A9AF-251864052D65}" dt="2026-08-07T16:16:30.014" v="170" actId="255"/>
          <ac:spMkLst>
            <pc:docMk/>
            <pc:sldMk cId="0" sldId="268"/>
            <ac:spMk id="8" creationId="{00000000-0000-0000-0000-000000000000}"/>
          </ac:spMkLst>
        </pc:spChg>
      </pc:sldChg>
      <pc:sldChg chg="delSp modSp mod">
        <pc:chgData name="DrEvelyn Bethune" userId="dad9cd2bd5f7d383" providerId="LiveId" clId="{8AC3C90B-54DE-4B7B-A9AF-251864052D65}" dt="2026-08-07T16:17:36.864" v="174" actId="1076"/>
        <pc:sldMkLst>
          <pc:docMk/>
          <pc:sldMk cId="0" sldId="269"/>
        </pc:sldMkLst>
        <pc:spChg chg="del">
          <ac:chgData name="DrEvelyn Bethune" userId="dad9cd2bd5f7d383" providerId="LiveId" clId="{8AC3C90B-54DE-4B7B-A9AF-251864052D65}" dt="2026-08-07T16:16:45.703" v="171" actId="478"/>
          <ac:spMkLst>
            <pc:docMk/>
            <pc:sldMk cId="0" sldId="269"/>
            <ac:spMk id="4" creationId="{00000000-0000-0000-0000-000000000000}"/>
          </ac:spMkLst>
        </pc:spChg>
        <pc:spChg chg="mod">
          <ac:chgData name="DrEvelyn Bethune" userId="dad9cd2bd5f7d383" providerId="LiveId" clId="{8AC3C90B-54DE-4B7B-A9AF-251864052D65}" dt="2026-08-07T16:16:56.714" v="172" actId="255"/>
          <ac:spMkLst>
            <pc:docMk/>
            <pc:sldMk cId="0" sldId="269"/>
            <ac:spMk id="5" creationId="{00000000-0000-0000-0000-000000000000}"/>
          </ac:spMkLst>
        </pc:spChg>
        <pc:spChg chg="mod">
          <ac:chgData name="DrEvelyn Bethune" userId="dad9cd2bd5f7d383" providerId="LiveId" clId="{8AC3C90B-54DE-4B7B-A9AF-251864052D65}" dt="2026-08-07T15:44:41.335" v="33" actId="27636"/>
          <ac:spMkLst>
            <pc:docMk/>
            <pc:sldMk cId="0" sldId="269"/>
            <ac:spMk id="6" creationId="{00000000-0000-0000-0000-000000000000}"/>
          </ac:spMkLst>
        </pc:spChg>
        <pc:spChg chg="mod">
          <ac:chgData name="DrEvelyn Bethune" userId="dad9cd2bd5f7d383" providerId="LiveId" clId="{8AC3C90B-54DE-4B7B-A9AF-251864052D65}" dt="2026-08-07T16:17:29.264" v="173" actId="255"/>
          <ac:spMkLst>
            <pc:docMk/>
            <pc:sldMk cId="0" sldId="269"/>
            <ac:spMk id="7" creationId="{00000000-0000-0000-0000-000000000000}"/>
          </ac:spMkLst>
        </pc:spChg>
        <pc:spChg chg="mod">
          <ac:chgData name="DrEvelyn Bethune" userId="dad9cd2bd5f7d383" providerId="LiveId" clId="{8AC3C90B-54DE-4B7B-A9AF-251864052D65}" dt="2026-08-07T16:17:36.864" v="174" actId="1076"/>
          <ac:spMkLst>
            <pc:docMk/>
            <pc:sldMk cId="0" sldId="269"/>
            <ac:spMk id="9" creationId="{00000000-0000-0000-0000-000000000000}"/>
          </ac:spMkLst>
        </pc:spChg>
      </pc:sldChg>
      <pc:sldChg chg="modSp mod">
        <pc:chgData name="DrEvelyn Bethune" userId="dad9cd2bd5f7d383" providerId="LiveId" clId="{8AC3C90B-54DE-4B7B-A9AF-251864052D65}" dt="2026-08-07T15:44:41.338" v="34" actId="27636"/>
        <pc:sldMkLst>
          <pc:docMk/>
          <pc:sldMk cId="0" sldId="270"/>
        </pc:sldMkLst>
        <pc:spChg chg="mod">
          <ac:chgData name="DrEvelyn Bethune" userId="dad9cd2bd5f7d383" providerId="LiveId" clId="{8AC3C90B-54DE-4B7B-A9AF-251864052D65}" dt="2026-08-07T15:44:41.338" v="34" actId="27636"/>
          <ac:spMkLst>
            <pc:docMk/>
            <pc:sldMk cId="0" sldId="270"/>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8455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warmth and energy. Invite them to put their HBCU in the chat. Let the chat fill. Then say: This is not a roll call. This is an asset map.</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people type their HBCU in the chat. Name a few schools as they appear. Then pivot: Every one of those names is a person, a skill, a job lead, a grant contact, a relationship, a resource.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plainly: I did not join because I love Bethune-Cookman less. I joined because loving one HBCU taught me why we must protect them all.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Keeper story: She began with her husband, her young son—my father—five little girls, and $1.50. Make it human. A woman of faith, with family responsibility and a purpose too strong to wait.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bridge to NCNW. Say: A Delta did not have to stop being a Delta. A NAACP leader did not leave the NAACP. They brought their strength to a shared table.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Stay nonpartisan. Say: This is about our responsibility no matter who is in office. When federal systems shift, HBCUs need alumni who can read the room, read the rules, and help the institution navigate.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point that public and private HBCUs may not feel the same pressure on the same day, but they are in the same ecosystem. A threat to one part weakens the whole.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It is not enough to post congratulations if we are unwilling to help students enter the rooms where we already sit. Many of us can hire, refer, mentor, place, introduce, explain.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disruptive moment. Say: Yes, we must give. But do not reduce alumni to an ATM in school colors. We are intellectual, relationship, business, policy, and cultural capital.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practical framework. Keep it moving. Do not overexplain each one here. The slide is the bridge to action.</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where you can use humor: We can debate the best band and the best homecoming later. But when resources are shifting and students need us, we need cooperation.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this slide with: Not just how many meetings. What changed because your association acted? How many students, jobs, internships, dollars, partners, leaders?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keeps the talk from becoming heavy. Say: We do not want everything to be a battle. We are people who love our schools, our bands, our memories, our joy. Joy is part of the strategy.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words: We must build, hire, mentor, give, advocate, organize, and work together. Then deliver the last line slowly: We are stronger together than apart.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reference and transparency. You may hide it before presenting if desired.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a_highly_detailed_cinematic_digital_illustration.jpg"/>
          <p:cNvPicPr>
            <a:picLocks noChangeAspect="1"/>
          </p:cNvPicPr>
          <p:nvPr/>
        </p:nvPicPr>
        <p:blipFill>
          <a:blip r:embed="rId3"/>
          <a:srcRect t="25" b="25"/>
          <a:stretch/>
        </p:blipFill>
        <p:spPr>
          <a:xfrm>
            <a:off x="0" y="0"/>
            <a:ext cx="12191695" cy="6858000"/>
          </a:xfrm>
          <a:prstGeom prst="rect">
            <a:avLst/>
          </a:prstGeom>
        </p:spPr>
      </p:pic>
      <p:sp>
        <p:nvSpPr>
          <p:cNvPr id="5" name="Text 2"/>
          <p:cNvSpPr/>
          <p:nvPr/>
        </p:nvSpPr>
        <p:spPr>
          <a:xfrm>
            <a:off x="685800" y="502920"/>
            <a:ext cx="713232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NATIONAL HBCU ALUMNI ASSOCIATIONS FOUNDATION</a:t>
            </a:r>
            <a:endParaRPr lang="en-US" sz="1100" dirty="0"/>
          </a:p>
        </p:txBody>
      </p:sp>
      <p:sp>
        <p:nvSpPr>
          <p:cNvPr id="6" name="Text 3"/>
          <p:cNvSpPr/>
          <p:nvPr/>
        </p:nvSpPr>
        <p:spPr>
          <a:xfrm>
            <a:off x="658368" y="1143000"/>
            <a:ext cx="6583680" cy="2011680"/>
          </a:xfrm>
          <a:prstGeom prst="rect">
            <a:avLst/>
          </a:prstGeom>
          <a:noFill/>
          <a:ln/>
        </p:spPr>
        <p:txBody>
          <a:bodyPr wrap="square" lIns="0" tIns="0" rIns="0" bIns="0" rtlCol="0" anchor="ctr">
            <a:normAutofit/>
          </a:bodyPr>
          <a:lstStyle/>
          <a:p>
            <a:pPr marL="0" indent="0">
              <a:buNone/>
            </a:pPr>
            <a:r>
              <a:rPr lang="en-US" sz="5600" b="1" dirty="0">
                <a:solidFill>
                  <a:srgbClr val="FFFFFF"/>
                </a:solidFill>
                <a:latin typeface="Georgia" pitchFamily="34" charset="0"/>
                <a:ea typeface="Georgia" pitchFamily="34" charset="-122"/>
                <a:cs typeface="Georgia" pitchFamily="34" charset="-120"/>
              </a:rPr>
              <a:t>Continuing</a:t>
            </a:r>
            <a:endParaRPr lang="en-US" sz="5600" dirty="0"/>
          </a:p>
          <a:p>
            <a:pPr marL="0" indent="0">
              <a:buNone/>
            </a:pPr>
            <a:r>
              <a:rPr lang="en-US" sz="5600" b="1" dirty="0">
                <a:solidFill>
                  <a:srgbClr val="FFFFFF"/>
                </a:solidFill>
                <a:latin typeface="Georgia" pitchFamily="34" charset="0"/>
                <a:ea typeface="Georgia" pitchFamily="34" charset="-122"/>
                <a:cs typeface="Georgia" pitchFamily="34" charset="-120"/>
              </a:rPr>
              <a:t>the Legacy</a:t>
            </a:r>
            <a:endParaRPr lang="en-US" sz="5600" dirty="0"/>
          </a:p>
        </p:txBody>
      </p:sp>
      <p:sp>
        <p:nvSpPr>
          <p:cNvPr id="7" name="Text 4"/>
          <p:cNvSpPr/>
          <p:nvPr/>
        </p:nvSpPr>
        <p:spPr>
          <a:xfrm>
            <a:off x="713232" y="3310128"/>
            <a:ext cx="6217920" cy="411480"/>
          </a:xfrm>
          <a:prstGeom prst="rect">
            <a:avLst/>
          </a:prstGeom>
          <a:noFill/>
          <a:ln/>
        </p:spPr>
        <p:txBody>
          <a:bodyPr wrap="square" lIns="254" tIns="254" rIns="254" bIns="254" rtlCol="0" anchor="t">
            <a:noAutofit/>
          </a:bodyPr>
          <a:lstStyle/>
          <a:p>
            <a:pPr marL="0" indent="0">
              <a:buNone/>
            </a:pPr>
            <a:r>
              <a:rPr lang="en-US" sz="3600" b="1" dirty="0">
                <a:solidFill>
                  <a:srgbClr val="F4D976"/>
                </a:solidFill>
                <a:latin typeface="Aptos" pitchFamily="34" charset="0"/>
                <a:ea typeface="Aptos" pitchFamily="34" charset="-122"/>
                <a:cs typeface="Aptos" pitchFamily="34" charset="-120"/>
              </a:rPr>
              <a:t>From alumni pride to collective power</a:t>
            </a:r>
            <a:endParaRPr lang="en-US" sz="3600" dirty="0"/>
          </a:p>
        </p:txBody>
      </p:sp>
      <p:sp>
        <p:nvSpPr>
          <p:cNvPr id="8" name="Text 5"/>
          <p:cNvSpPr/>
          <p:nvPr/>
        </p:nvSpPr>
        <p:spPr>
          <a:xfrm>
            <a:off x="5465536" y="187452"/>
            <a:ext cx="5669280" cy="384048"/>
          </a:xfrm>
          <a:prstGeom prst="rect">
            <a:avLst/>
          </a:prstGeom>
          <a:noFill/>
          <a:ln/>
        </p:spPr>
        <p:txBody>
          <a:bodyPr wrap="square" lIns="254" tIns="254" rIns="254" bIns="254" rtlCol="0" anchor="t">
            <a:noAutofit/>
          </a:bodyPr>
          <a:lstStyle/>
          <a:p>
            <a:pPr marL="0" indent="0">
              <a:buNone/>
            </a:pPr>
            <a:r>
              <a:rPr lang="en-US" sz="2800" dirty="0">
                <a:solidFill>
                  <a:srgbClr val="F4EDF6"/>
                </a:solidFill>
                <a:latin typeface="Aptos" pitchFamily="34" charset="0"/>
                <a:ea typeface="Aptos" pitchFamily="34" charset="-122"/>
                <a:cs typeface="Aptos" pitchFamily="34" charset="-120"/>
              </a:rPr>
              <a:t>We are stronger together than apart.</a:t>
            </a:r>
            <a:endParaRPr lang="en-US" sz="2800" dirty="0"/>
          </a:p>
        </p:txBody>
      </p:sp>
      <p:sp>
        <p:nvSpPr>
          <p:cNvPr id="9" name="Shape 6"/>
          <p:cNvSpPr/>
          <p:nvPr/>
        </p:nvSpPr>
        <p:spPr>
          <a:xfrm>
            <a:off x="713232" y="4407408"/>
            <a:ext cx="3200400" cy="0"/>
          </a:xfrm>
          <a:prstGeom prst="line">
            <a:avLst/>
          </a:prstGeom>
          <a:noFill/>
          <a:ln w="38100">
            <a:solidFill>
              <a:srgbClr val="D4AF37"/>
            </a:solidFill>
            <a:prstDash val="solid"/>
          </a:ln>
        </p:spPr>
        <p:txBody>
          <a:bodyPr/>
          <a:lstStyle/>
          <a:p>
            <a:endParaRPr lang="en-US"/>
          </a:p>
        </p:txBody>
      </p:sp>
      <p:sp>
        <p:nvSpPr>
          <p:cNvPr id="10" name="Text 7"/>
          <p:cNvSpPr/>
          <p:nvPr/>
        </p:nvSpPr>
        <p:spPr>
          <a:xfrm>
            <a:off x="731520" y="4526280"/>
            <a:ext cx="5669280" cy="1234440"/>
          </a:xfrm>
          <a:prstGeom prst="rect">
            <a:avLst/>
          </a:prstGeom>
          <a:noFill/>
          <a:ln/>
        </p:spPr>
        <p:txBody>
          <a:bodyPr wrap="square" lIns="254" tIns="254" rIns="254" bIns="254" rtlCol="0" anchor="t">
            <a:normAutofit/>
          </a:bodyPr>
          <a:lstStyle/>
          <a:p>
            <a:pPr marL="0" indent="0" algn="l">
              <a:lnSpc>
                <a:spcPct val="100000"/>
              </a:lnSpc>
              <a:spcAft>
                <a:spcPts val="200"/>
              </a:spcAft>
              <a:buNone/>
            </a:pPr>
            <a:r>
              <a:rPr sz="2000" b="1">
                <a:solidFill>
                  <a:srgbClr val="FFFFFF"/>
                </a:solidFill>
                <a:latin typeface="Arial"/>
              </a:rPr>
              <a:t>Dr. Evelyn Bethune</a:t>
            </a:r>
            <a:endParaRPr lang="en-US" sz="1600" dirty="0"/>
          </a:p>
          <a:p>
            <a:pPr algn="l">
              <a:lnSpc>
                <a:spcPct val="100000"/>
              </a:lnSpc>
              <a:spcAft>
                <a:spcPts val="0"/>
              </a:spcAft>
            </a:pPr>
            <a:r>
              <a:rPr sz="1150" b="0">
                <a:solidFill>
                  <a:srgbClr val="FFFFFF"/>
                </a:solidFill>
                <a:latin typeface="Arial"/>
              </a:rPr>
              <a:t>Managing Director, Dr. Mary McLeod Bethune Family Legacy Foundation, Inc.</a:t>
            </a:r>
          </a:p>
          <a:p>
            <a:pPr algn="l">
              <a:lnSpc>
                <a:spcPct val="100000"/>
              </a:lnSpc>
              <a:spcAft>
                <a:spcPts val="0"/>
              </a:spcAft>
            </a:pPr>
            <a:r>
              <a:rPr sz="1150" b="0">
                <a:solidFill>
                  <a:srgbClr val="FFFFFF"/>
                </a:solidFill>
                <a:latin typeface="Arial"/>
              </a:rPr>
              <a:t>Graduate of Bethune-Cookman College (University), Class of 1979</a:t>
            </a:r>
          </a:p>
          <a:p>
            <a:pPr algn="l">
              <a:lnSpc>
                <a:spcPct val="100000"/>
              </a:lnSpc>
              <a:spcAft>
                <a:spcPts val="0"/>
              </a:spcAft>
            </a:pPr>
            <a:r>
              <a:rPr sz="1150" b="0">
                <a:solidFill>
                  <a:srgbClr val="F4D976"/>
                </a:solidFill>
                <a:latin typeface="Arial"/>
              </a:rPr>
              <a:t>drevelyn@greatnessdna.com</a:t>
            </a:r>
          </a:p>
        </p:txBody>
      </p:sp>
      <p:sp>
        <p:nvSpPr>
          <p:cNvPr id="11" name="Shape 8"/>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2" name="Text 9"/>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Continuing the Legacy · We Are Stronger Together Than Apart</a:t>
            </a:r>
            <a:endParaRPr lang="en-US" sz="750" dirty="0"/>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mnt/data/a_bright_candid_university_campus_group_portrait.jpg"/>
          <p:cNvPicPr>
            <a:picLocks noChangeAspect="1"/>
          </p:cNvPicPr>
          <p:nvPr/>
        </p:nvPicPr>
        <p:blipFill>
          <a:blip r:embed="rId3"/>
          <a:srcRect t="25" b="25"/>
          <a:stretch/>
        </p:blipFill>
        <p:spPr>
          <a:xfrm>
            <a:off x="0" y="0"/>
            <a:ext cx="12191695" cy="6858000"/>
          </a:xfrm>
          <a:prstGeom prst="rect">
            <a:avLst/>
          </a:prstGeom>
        </p:spPr>
      </p:pic>
      <p:sp>
        <p:nvSpPr>
          <p:cNvPr id="4" name="Shape 1"/>
          <p:cNvSpPr/>
          <p:nvPr/>
        </p:nvSpPr>
        <p:spPr>
          <a:xfrm>
            <a:off x="502920" y="594360"/>
            <a:ext cx="6035040" cy="4434840"/>
          </a:xfrm>
          <a:prstGeom prst="roundRect">
            <a:avLst>
              <a:gd name="adj" fmla="val 1237"/>
            </a:avLst>
          </a:prstGeom>
          <a:solidFill>
            <a:srgbClr val="2F1239">
              <a:alpha val="91000"/>
            </a:srgbClr>
          </a:solidFill>
          <a:ln w="12700">
            <a:solidFill>
              <a:srgbClr val="D4AF37">
                <a:alpha val="45000"/>
              </a:srgbClr>
            </a:solidFill>
            <a:prstDash val="solid"/>
          </a:ln>
          <a:effectLst>
            <a:outerShdw blurRad="38100" dist="50800" dir="2700000" algn="bl" rotWithShape="0">
              <a:srgbClr val="000000">
                <a:alpha val="18000"/>
              </a:srgbClr>
            </a:outerShdw>
          </a:effectLst>
        </p:spPr>
        <p:txBody>
          <a:bodyPr/>
          <a:lstStyle/>
          <a:p>
            <a:endParaRPr lang="en-US"/>
          </a:p>
        </p:txBody>
      </p:sp>
      <p:sp>
        <p:nvSpPr>
          <p:cNvPr id="5" name="Text 2"/>
          <p:cNvSpPr/>
          <p:nvPr/>
        </p:nvSpPr>
        <p:spPr>
          <a:xfrm>
            <a:off x="777240" y="868680"/>
            <a:ext cx="420624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OPENING MOVE</a:t>
            </a:r>
            <a:endParaRPr lang="en-US" sz="1100" dirty="0"/>
          </a:p>
        </p:txBody>
      </p:sp>
      <p:sp>
        <p:nvSpPr>
          <p:cNvPr id="6" name="Text 3"/>
          <p:cNvSpPr/>
          <p:nvPr/>
        </p:nvSpPr>
        <p:spPr>
          <a:xfrm>
            <a:off x="749808" y="1353312"/>
            <a:ext cx="5166360" cy="1600200"/>
          </a:xfrm>
          <a:prstGeom prst="rect">
            <a:avLst/>
          </a:prstGeom>
          <a:noFill/>
          <a:ln/>
        </p:spPr>
        <p:txBody>
          <a:bodyPr wrap="square" lIns="0" tIns="0" rIns="0" bIns="0" rtlCol="0" anchor="ctr">
            <a:normAutofit/>
          </a:bodyPr>
          <a:lstStyle/>
          <a:p>
            <a:pPr marL="0" indent="0">
              <a:buNone/>
            </a:pPr>
            <a:r>
              <a:rPr lang="en-US" sz="4200" b="1" dirty="0">
                <a:solidFill>
                  <a:srgbClr val="FFFFFF"/>
                </a:solidFill>
                <a:latin typeface="Georgia" pitchFamily="34" charset="0"/>
                <a:ea typeface="Georgia" pitchFamily="34" charset="-122"/>
                <a:cs typeface="Georgia" pitchFamily="34" charset="-120"/>
              </a:rPr>
              <a:t>This is not</a:t>
            </a:r>
            <a:endParaRPr lang="en-US" sz="4200" dirty="0"/>
          </a:p>
          <a:p>
            <a:pPr marL="0" indent="0">
              <a:buNone/>
            </a:pPr>
            <a:r>
              <a:rPr lang="en-US" sz="4200" b="1" dirty="0">
                <a:solidFill>
                  <a:srgbClr val="FFFFFF"/>
                </a:solidFill>
                <a:latin typeface="Georgia" pitchFamily="34" charset="0"/>
                <a:ea typeface="Georgia" pitchFamily="34" charset="-122"/>
                <a:cs typeface="Georgia" pitchFamily="34" charset="-120"/>
              </a:rPr>
              <a:t>a roll call.</a:t>
            </a:r>
            <a:endParaRPr lang="en-US" sz="4200" dirty="0"/>
          </a:p>
        </p:txBody>
      </p:sp>
      <p:sp>
        <p:nvSpPr>
          <p:cNvPr id="7" name="Text 4"/>
          <p:cNvSpPr/>
          <p:nvPr/>
        </p:nvSpPr>
        <p:spPr>
          <a:xfrm>
            <a:off x="777240" y="3063240"/>
            <a:ext cx="4937760" cy="411480"/>
          </a:xfrm>
          <a:prstGeom prst="rect">
            <a:avLst/>
          </a:prstGeom>
          <a:noFill/>
          <a:ln/>
        </p:spPr>
        <p:txBody>
          <a:bodyPr wrap="square" lIns="254" tIns="254" rIns="254" bIns="254" rtlCol="0" anchor="t">
            <a:normAutofit/>
          </a:bodyPr>
          <a:lstStyle/>
          <a:p>
            <a:pPr marL="0" indent="0">
              <a:buNone/>
            </a:pPr>
            <a:r>
              <a:rPr lang="en-US" sz="2600" b="1" dirty="0">
                <a:solidFill>
                  <a:srgbClr val="F4D976"/>
                </a:solidFill>
                <a:latin typeface="Aptos" pitchFamily="34" charset="0"/>
                <a:ea typeface="Aptos" pitchFamily="34" charset="-122"/>
                <a:cs typeface="Aptos" pitchFamily="34" charset="-120"/>
              </a:rPr>
              <a:t>It is an asset map.</a:t>
            </a:r>
            <a:endParaRPr lang="en-US" sz="2600" dirty="0"/>
          </a:p>
        </p:txBody>
      </p:sp>
      <p:sp>
        <p:nvSpPr>
          <p:cNvPr id="8" name="Text 5"/>
          <p:cNvSpPr/>
          <p:nvPr/>
        </p:nvSpPr>
        <p:spPr>
          <a:xfrm>
            <a:off x="777240" y="3703320"/>
            <a:ext cx="5166360" cy="713232"/>
          </a:xfrm>
          <a:prstGeom prst="rect">
            <a:avLst/>
          </a:prstGeom>
          <a:noFill/>
          <a:ln/>
        </p:spPr>
        <p:txBody>
          <a:bodyPr wrap="square" lIns="254" tIns="254" rIns="254" bIns="254" rtlCol="0" anchor="t">
            <a:normAutofit fontScale="92500"/>
          </a:bodyPr>
          <a:lstStyle/>
          <a:p>
            <a:pPr marL="0" indent="0">
              <a:buNone/>
            </a:pPr>
            <a:r>
              <a:rPr lang="en-US" sz="1800" dirty="0">
                <a:solidFill>
                  <a:srgbClr val="F2EAF4"/>
                </a:solidFill>
                <a:latin typeface="Aptos" pitchFamily="34" charset="0"/>
                <a:ea typeface="Aptos" pitchFamily="34" charset="-122"/>
                <a:cs typeface="Aptos" pitchFamily="34" charset="-120"/>
              </a:rPr>
              <a:t>Every school name in the chat represents a resource, a relationship, and a reach we can organize.</a:t>
            </a:r>
            <a:endParaRPr lang="en-US" sz="1800"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12" name="Picture 11" descr="slide3_wildcat_bg.pn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74000"/>
            </a:srgbClr>
          </a:solidFill>
          <a:ln w="12700">
            <a:solidFill>
              <a:srgbClr val="000000">
                <a:alpha val="0"/>
              </a:srgbClr>
            </a:solidFill>
            <a:prstDash val="solid"/>
          </a:ln>
        </p:spPr>
        <p:txBody>
          <a:bodyPr/>
          <a:lstStyle/>
          <a:p>
            <a:endParaRPr lang="en-US"/>
          </a:p>
        </p:txBody>
      </p:sp>
      <p:sp>
        <p:nvSpPr>
          <p:cNvPr id="4" name="Shape 1"/>
          <p:cNvSpPr/>
          <p:nvPr/>
        </p:nvSpPr>
        <p:spPr>
          <a:xfrm>
            <a:off x="5852160" y="640080"/>
            <a:ext cx="5806440" cy="5166360"/>
          </a:xfrm>
          <a:prstGeom prst="roundRect">
            <a:avLst>
              <a:gd name="adj" fmla="val 1062"/>
            </a:avLst>
          </a:prstGeom>
          <a:solidFill>
            <a:srgbClr val="2F1239">
              <a:alpha val="92000"/>
            </a:srgbClr>
          </a:solidFill>
          <a:ln w="12700">
            <a:solidFill>
              <a:srgbClr val="D4AF37">
                <a:alpha val="45000"/>
              </a:srgbClr>
            </a:solidFill>
            <a:prstDash val="solid"/>
          </a:ln>
          <a:effectLst>
            <a:outerShdw blurRad="38100" dist="50800" dir="2700000" algn="bl" rotWithShape="0">
              <a:srgbClr val="000000">
                <a:alpha val="18000"/>
              </a:srgbClr>
            </a:outerShdw>
          </a:effectLst>
        </p:spPr>
        <p:txBody>
          <a:bodyPr/>
          <a:lstStyle/>
          <a:p>
            <a:endParaRPr lang="en-US"/>
          </a:p>
        </p:txBody>
      </p:sp>
      <p:sp>
        <p:nvSpPr>
          <p:cNvPr id="5" name="Text 2"/>
          <p:cNvSpPr/>
          <p:nvPr/>
        </p:nvSpPr>
        <p:spPr>
          <a:xfrm>
            <a:off x="6172200" y="914400"/>
            <a:ext cx="438912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WHY I JOINED</a:t>
            </a:r>
            <a:endParaRPr lang="en-US" sz="1100" dirty="0"/>
          </a:p>
        </p:txBody>
      </p:sp>
      <p:sp>
        <p:nvSpPr>
          <p:cNvPr id="6" name="Text 3"/>
          <p:cNvSpPr/>
          <p:nvPr/>
        </p:nvSpPr>
        <p:spPr>
          <a:xfrm>
            <a:off x="6172200" y="1444752"/>
            <a:ext cx="4892040" cy="1554480"/>
          </a:xfrm>
          <a:prstGeom prst="rect">
            <a:avLst/>
          </a:prstGeom>
          <a:noFill/>
          <a:ln/>
        </p:spPr>
        <p:txBody>
          <a:bodyPr wrap="square" lIns="0" tIns="0" rIns="0" bIns="0" rtlCol="0" anchor="ctr">
            <a:normAutofit lnSpcReduction="10000"/>
          </a:bodyPr>
          <a:lstStyle/>
          <a:p>
            <a:pPr marL="0" indent="0">
              <a:buNone/>
            </a:pPr>
            <a:r>
              <a:rPr lang="en-US" sz="3600" b="1" dirty="0">
                <a:solidFill>
                  <a:srgbClr val="FFFFFF"/>
                </a:solidFill>
                <a:latin typeface="Georgia" pitchFamily="34" charset="0"/>
                <a:ea typeface="Georgia" pitchFamily="34" charset="-122"/>
                <a:cs typeface="Georgia" pitchFamily="34" charset="-120"/>
              </a:rPr>
              <a:t>I love one HBCU.</a:t>
            </a:r>
            <a:endParaRPr lang="en-US" sz="3600" dirty="0"/>
          </a:p>
          <a:p>
            <a:pPr marL="0" indent="0">
              <a:buNone/>
            </a:pPr>
            <a:r>
              <a:rPr lang="en-US" sz="3600" b="1" dirty="0">
                <a:solidFill>
                  <a:srgbClr val="FFFFFF"/>
                </a:solidFill>
                <a:latin typeface="Georgia" pitchFamily="34" charset="0"/>
                <a:ea typeface="Georgia" pitchFamily="34" charset="-122"/>
                <a:cs typeface="Georgia" pitchFamily="34" charset="-120"/>
              </a:rPr>
              <a:t>I joined to protect them all.</a:t>
            </a:r>
            <a:endParaRPr lang="en-US" sz="3600" dirty="0"/>
          </a:p>
        </p:txBody>
      </p:sp>
      <p:sp>
        <p:nvSpPr>
          <p:cNvPr id="7" name="Text 4"/>
          <p:cNvSpPr/>
          <p:nvPr/>
        </p:nvSpPr>
        <p:spPr>
          <a:xfrm>
            <a:off x="6199632" y="3273552"/>
            <a:ext cx="4800600" cy="1152144"/>
          </a:xfrm>
          <a:prstGeom prst="rect">
            <a:avLst/>
          </a:prstGeom>
          <a:noFill/>
          <a:ln/>
        </p:spPr>
        <p:txBody>
          <a:bodyPr wrap="square" lIns="254" tIns="254" rIns="254" bIns="254" rtlCol="0" anchor="t">
            <a:normAutofit lnSpcReduction="10000"/>
          </a:bodyPr>
          <a:lstStyle/>
          <a:p>
            <a:pPr marL="0" indent="0">
              <a:buNone/>
            </a:pPr>
            <a:r>
              <a:rPr lang="en-US" sz="2000" dirty="0">
                <a:solidFill>
                  <a:srgbClr val="F3ECF5"/>
                </a:solidFill>
                <a:latin typeface="Aptos" pitchFamily="34" charset="0"/>
                <a:ea typeface="Aptos" pitchFamily="34" charset="-122"/>
                <a:cs typeface="Aptos" pitchFamily="34" charset="-120"/>
              </a:rPr>
              <a:t>Our alumni associations cannot function only as social groups.</a:t>
            </a:r>
            <a:endParaRPr lang="en-US" sz="2000" dirty="0"/>
          </a:p>
          <a:p>
            <a:pPr marL="0" indent="0">
              <a:buNone/>
            </a:pPr>
            <a:endParaRPr lang="en-US" sz="2000" dirty="0"/>
          </a:p>
          <a:p>
            <a:pPr marL="0" indent="0">
              <a:buNone/>
            </a:pPr>
            <a:r>
              <a:rPr lang="en-US" sz="2000" dirty="0">
                <a:solidFill>
                  <a:srgbClr val="F3ECF5"/>
                </a:solidFill>
                <a:latin typeface="Aptos" pitchFamily="34" charset="0"/>
                <a:ea typeface="Aptos" pitchFamily="34" charset="-122"/>
                <a:cs typeface="Aptos" pitchFamily="34" charset="-120"/>
              </a:rPr>
              <a:t>They must become strategic infrastructure.</a:t>
            </a:r>
            <a:endParaRPr lang="en-US" sz="2000" dirty="0"/>
          </a:p>
        </p:txBody>
      </p:sp>
      <p:sp>
        <p:nvSpPr>
          <p:cNvPr id="8" name="Text 5"/>
          <p:cNvSpPr/>
          <p:nvPr/>
        </p:nvSpPr>
        <p:spPr>
          <a:xfrm>
            <a:off x="6199632" y="4709160"/>
            <a:ext cx="4389120" cy="411480"/>
          </a:xfrm>
          <a:prstGeom prst="rect">
            <a:avLst/>
          </a:prstGeom>
          <a:noFill/>
          <a:ln/>
        </p:spPr>
        <p:txBody>
          <a:bodyPr wrap="square" lIns="254" tIns="254" rIns="254" bIns="254" rtlCol="0" anchor="t">
            <a:normAutofit/>
          </a:bodyPr>
          <a:lstStyle/>
          <a:p>
            <a:pPr marL="0" indent="0">
              <a:buNone/>
            </a:pPr>
            <a:r>
              <a:rPr lang="en-US" sz="2000" b="1" dirty="0">
                <a:solidFill>
                  <a:srgbClr val="F4D976"/>
                </a:solidFill>
                <a:latin typeface="Aptos" pitchFamily="34" charset="0"/>
                <a:ea typeface="Aptos" pitchFamily="34" charset="-122"/>
                <a:cs typeface="Aptos" pitchFamily="34" charset="-120"/>
              </a:rPr>
              <a:t>Not another title. Organized power.</a:t>
            </a:r>
            <a:endParaRPr lang="en-US" sz="2000"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11" name="Text 8"/>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Source: NHBCUAAF membership / about</a:t>
            </a:r>
            <a:endParaRPr lang="en-US" sz="68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13" name="Picture 12" descr="d7edd799-c1d9-521c-a0b1-742998de44d3.png"/>
          <p:cNvPicPr>
            <a:picLocks noChangeAspect="1"/>
          </p:cNvPicPr>
          <p:nvPr/>
        </p:nvPicPr>
        <p:blipFill>
          <a:blip r:embed="rId3"/>
          <a:stretch>
            <a:fillRect/>
          </a:stretch>
        </p:blipFill>
        <p:spPr>
          <a:xfrm>
            <a:off x="0" y="0"/>
            <a:ext cx="12191695" cy="6858000"/>
          </a:xfrm>
          <a:prstGeom prst="rect">
            <a:avLst/>
          </a:prstGeom>
        </p:spPr>
      </p:pic>
      <p:sp>
        <p:nvSpPr>
          <p:cNvPr id="6" name="Text 3"/>
          <p:cNvSpPr/>
          <p:nvPr/>
        </p:nvSpPr>
        <p:spPr>
          <a:xfrm>
            <a:off x="841248" y="932688"/>
            <a:ext cx="484632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1904: FAITH BEFORE EVERYTHING WAS PERFECT</a:t>
            </a:r>
            <a:endParaRPr lang="en-US" sz="1100" dirty="0"/>
          </a:p>
        </p:txBody>
      </p:sp>
      <p:sp>
        <p:nvSpPr>
          <p:cNvPr id="7" name="Text 4"/>
          <p:cNvSpPr/>
          <p:nvPr/>
        </p:nvSpPr>
        <p:spPr>
          <a:xfrm>
            <a:off x="841248" y="1389888"/>
            <a:ext cx="4480560" cy="2148840"/>
          </a:xfrm>
          <a:prstGeom prst="rect">
            <a:avLst/>
          </a:prstGeom>
          <a:noFill/>
          <a:ln/>
        </p:spPr>
        <p:txBody>
          <a:bodyPr wrap="square" lIns="0" tIns="0" rIns="0" bIns="0" rtlCol="0" anchor="t">
            <a:normAutofit/>
          </a:bodyPr>
          <a:lstStyle/>
          <a:p>
            <a:pPr marL="0" indent="0" algn="l">
              <a:lnSpc>
                <a:spcPct val="100000"/>
              </a:lnSpc>
              <a:spcAft>
                <a:spcPts val="0"/>
              </a:spcAft>
              <a:buNone/>
            </a:pPr>
            <a:r>
              <a:rPr sz="2600" b="1">
                <a:solidFill>
                  <a:srgbClr val="FFFFFF"/>
                </a:solidFill>
                <a:latin typeface="Arial"/>
              </a:rPr>
              <a:t>A husband.</a:t>
            </a:r>
            <a:endParaRPr lang="en-US" sz="4000" dirty="0"/>
          </a:p>
          <a:p>
            <a:pPr algn="l">
              <a:lnSpc>
                <a:spcPct val="100000"/>
              </a:lnSpc>
              <a:spcAft>
                <a:spcPts val="0"/>
              </a:spcAft>
            </a:pPr>
            <a:r>
              <a:rPr sz="2600" b="1">
                <a:solidFill>
                  <a:srgbClr val="FFFFFF"/>
                </a:solidFill>
                <a:latin typeface="Arial"/>
              </a:rPr>
              <a:t>A small child.</a:t>
            </a:r>
          </a:p>
          <a:p>
            <a:pPr algn="l">
              <a:lnSpc>
                <a:spcPct val="100000"/>
              </a:lnSpc>
              <a:spcAft>
                <a:spcPts val="0"/>
              </a:spcAft>
            </a:pPr>
            <a:r>
              <a:rPr sz="2600" b="1">
                <a:solidFill>
                  <a:srgbClr val="FFFFFF"/>
                </a:solidFill>
                <a:latin typeface="Arial"/>
              </a:rPr>
              <a:t>Five girls.</a:t>
            </a:r>
          </a:p>
          <a:p>
            <a:pPr algn="l">
              <a:lnSpc>
                <a:spcPct val="100000"/>
              </a:lnSpc>
              <a:spcAft>
                <a:spcPts val="0"/>
              </a:spcAft>
            </a:pPr>
            <a:r>
              <a:rPr sz="2600" b="1">
                <a:solidFill>
                  <a:srgbClr val="FFFFFF"/>
                </a:solidFill>
                <a:latin typeface="Arial"/>
              </a:rPr>
              <a:t>$1.50.</a:t>
            </a:r>
          </a:p>
        </p:txBody>
      </p:sp>
      <p:sp>
        <p:nvSpPr>
          <p:cNvPr id="8" name="Text 5"/>
          <p:cNvSpPr/>
          <p:nvPr/>
        </p:nvSpPr>
        <p:spPr>
          <a:xfrm>
            <a:off x="868680" y="3794760"/>
            <a:ext cx="4480560" cy="841248"/>
          </a:xfrm>
          <a:prstGeom prst="rect">
            <a:avLst/>
          </a:prstGeom>
          <a:noFill/>
          <a:ln/>
        </p:spPr>
        <p:txBody>
          <a:bodyPr wrap="square" lIns="254" tIns="254" rIns="254" bIns="254" rtlCol="0" anchor="t">
            <a:normAutofit/>
          </a:bodyPr>
          <a:lstStyle/>
          <a:p>
            <a:pPr marL="0" indent="0">
              <a:buNone/>
            </a:pPr>
            <a:r>
              <a:rPr lang="en-US" sz="1800" dirty="0">
                <a:solidFill>
                  <a:srgbClr val="F3ECF5"/>
                </a:solidFill>
                <a:latin typeface="Aptos" pitchFamily="34" charset="0"/>
                <a:ea typeface="Aptos" pitchFamily="34" charset="-122"/>
                <a:cs typeface="Aptos" pitchFamily="34" charset="-120"/>
              </a:rPr>
              <a:t>She was not waiting on perfect conditions. She was balancing family and purpose—trusting God for the next step.</a:t>
            </a:r>
            <a:endParaRPr lang="en-US" sz="1800" dirty="0"/>
          </a:p>
        </p:txBody>
      </p:sp>
      <p:sp>
        <p:nvSpPr>
          <p:cNvPr id="9" name="Text 6"/>
          <p:cNvSpPr/>
          <p:nvPr/>
        </p:nvSpPr>
        <p:spPr>
          <a:xfrm>
            <a:off x="868680" y="5074920"/>
            <a:ext cx="3383280" cy="228600"/>
          </a:xfrm>
          <a:prstGeom prst="rect">
            <a:avLst/>
          </a:prstGeom>
          <a:noFill/>
          <a:ln/>
        </p:spPr>
        <p:txBody>
          <a:bodyPr wrap="square" lIns="254" tIns="254" rIns="254" bIns="254" rtlCol="0" anchor="t">
            <a:normAutofit/>
          </a:bodyPr>
          <a:lstStyle/>
          <a:p>
            <a:pPr marL="0" indent="0">
              <a:buNone/>
            </a:pPr>
            <a:r>
              <a:rPr lang="en-US" sz="800" dirty="0">
                <a:solidFill>
                  <a:srgbClr val="F3ECF5"/>
                </a:solidFill>
                <a:latin typeface="Aptos" pitchFamily="34" charset="0"/>
                <a:ea typeface="Aptos" pitchFamily="34" charset="-122"/>
                <a:cs typeface="Aptos" pitchFamily="34" charset="-120"/>
              </a:rPr>
              <a:t>Illustrative historical rendering</a:t>
            </a:r>
            <a:endParaRPr lang="en-US" sz="800" dirty="0"/>
          </a:p>
        </p:txBody>
      </p:sp>
      <p:sp>
        <p:nvSpPr>
          <p:cNvPr id="10" name="Shape 7"/>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1" name="Text 8"/>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12" name="Text 9"/>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Founder story: Bethune-Cookman / NPS references</a:t>
            </a:r>
            <a:endParaRPr lang="en-US" sz="68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mnt/data/a_warm_well_lit_indoor_meeting_scene_a_diverse_g.jpg"/>
          <p:cNvPicPr>
            <a:picLocks noChangeAspect="1"/>
          </p:cNvPicPr>
          <p:nvPr/>
        </p:nvPicPr>
        <p:blipFill>
          <a:blip r:embed="rId3">
            <a:alphaModFix amt="50000"/>
          </a:blip>
          <a:srcRect t="25" b="25"/>
          <a:stretch/>
        </p:blipFill>
        <p:spPr>
          <a:xfrm>
            <a:off x="305" y="0"/>
            <a:ext cx="12191695" cy="6858000"/>
          </a:xfrm>
          <a:prstGeom prst="rect">
            <a:avLst/>
          </a:prstGeom>
        </p:spPr>
      </p:pic>
      <p:sp>
        <p:nvSpPr>
          <p:cNvPr id="6" name="Text 3"/>
          <p:cNvSpPr/>
          <p:nvPr/>
        </p:nvSpPr>
        <p:spPr>
          <a:xfrm>
            <a:off x="502920" y="722071"/>
            <a:ext cx="4937760" cy="1371600"/>
          </a:xfrm>
          <a:prstGeom prst="rect">
            <a:avLst/>
          </a:prstGeom>
          <a:noFill/>
          <a:ln/>
        </p:spPr>
        <p:txBody>
          <a:bodyPr wrap="square" lIns="0" tIns="0" rIns="0" bIns="0" rtlCol="0" anchor="ctr">
            <a:normAutofit/>
          </a:bodyPr>
          <a:lstStyle/>
          <a:p>
            <a:pPr marL="0" indent="0">
              <a:buNone/>
            </a:pPr>
            <a:r>
              <a:rPr lang="en-US" sz="4000" b="1" dirty="0">
                <a:latin typeface="Georgia" pitchFamily="34" charset="0"/>
                <a:ea typeface="Georgia" pitchFamily="34" charset="-122"/>
                <a:cs typeface="Georgia" pitchFamily="34" charset="-120"/>
              </a:rPr>
              <a:t>An organization</a:t>
            </a:r>
            <a:endParaRPr lang="en-US" sz="4000" dirty="0"/>
          </a:p>
          <a:p>
            <a:pPr marL="0" indent="0">
              <a:buNone/>
            </a:pPr>
            <a:r>
              <a:rPr lang="en-US" sz="4000" b="1" dirty="0">
                <a:latin typeface="Georgia" pitchFamily="34" charset="0"/>
                <a:ea typeface="Georgia" pitchFamily="34" charset="-122"/>
                <a:cs typeface="Georgia" pitchFamily="34" charset="-120"/>
              </a:rPr>
              <a:t>of organizations.</a:t>
            </a:r>
            <a:endParaRPr lang="en-US" sz="4000" dirty="0"/>
          </a:p>
        </p:txBody>
      </p:sp>
      <p:sp>
        <p:nvSpPr>
          <p:cNvPr id="7" name="Text 4"/>
          <p:cNvSpPr/>
          <p:nvPr/>
        </p:nvSpPr>
        <p:spPr>
          <a:xfrm>
            <a:off x="480060" y="2371387"/>
            <a:ext cx="4983480" cy="877824"/>
          </a:xfrm>
          <a:prstGeom prst="rect">
            <a:avLst/>
          </a:prstGeom>
          <a:noFill/>
          <a:ln/>
        </p:spPr>
        <p:txBody>
          <a:bodyPr wrap="square" lIns="254" tIns="254" rIns="254" bIns="254" rtlCol="0" anchor="t">
            <a:noAutofit/>
          </a:bodyPr>
          <a:lstStyle/>
          <a:p>
            <a:pPr marL="0" indent="0">
              <a:buNone/>
            </a:pPr>
            <a:r>
              <a:rPr lang="en-US" sz="2400" dirty="0">
                <a:ln w="0"/>
                <a:effectLst>
                  <a:outerShdw blurRad="38100" dist="19050" dir="2700000" algn="tl" rotWithShape="0">
                    <a:schemeClr val="dk1">
                      <a:alpha val="40000"/>
                    </a:schemeClr>
                  </a:outerShdw>
                </a:effectLst>
                <a:latin typeface="Aptos" pitchFamily="34" charset="0"/>
                <a:ea typeface="Aptos" pitchFamily="34" charset="-122"/>
                <a:cs typeface="Aptos" pitchFamily="34" charset="-120"/>
              </a:rPr>
              <a:t>Dr. Bethune understood that leaders did not have to give up their own organizations to share strategy, training, and influence.</a:t>
            </a:r>
            <a:endParaRPr lang="en-US" sz="2400" dirty="0">
              <a:ln w="0"/>
              <a:effectLst>
                <a:outerShdw blurRad="38100" dist="19050" dir="2700000" algn="tl" rotWithShape="0">
                  <a:schemeClr val="dk1">
                    <a:alpha val="40000"/>
                  </a:schemeClr>
                </a:outerShdw>
              </a:effectLst>
            </a:endParaRPr>
          </a:p>
        </p:txBody>
      </p:sp>
      <p:sp>
        <p:nvSpPr>
          <p:cNvPr id="8" name="Text 5"/>
          <p:cNvSpPr/>
          <p:nvPr/>
        </p:nvSpPr>
        <p:spPr>
          <a:xfrm>
            <a:off x="480060" y="4200492"/>
            <a:ext cx="4828032" cy="749808"/>
          </a:xfrm>
          <a:prstGeom prst="rect">
            <a:avLst/>
          </a:prstGeom>
          <a:noFill/>
          <a:ln/>
        </p:spPr>
        <p:txBody>
          <a:bodyPr wrap="square" lIns="254" tIns="254" rIns="254" bIns="254" rtlCol="0" anchor="t">
            <a:noAutofit/>
          </a:bodyPr>
          <a:lstStyle/>
          <a:p>
            <a:pPr marL="0" indent="0">
              <a:buNone/>
            </a:pPr>
            <a:r>
              <a:rPr lang="en-US" sz="2800" b="1" dirty="0">
                <a:latin typeface="Aptos" pitchFamily="34" charset="0"/>
                <a:ea typeface="Aptos" pitchFamily="34" charset="-122"/>
                <a:cs typeface="Aptos" pitchFamily="34" charset="-120"/>
              </a:rPr>
              <a:t>Bring strength to one table.</a:t>
            </a:r>
            <a:endParaRPr lang="en-US" sz="2800" dirty="0"/>
          </a:p>
          <a:p>
            <a:pPr marL="0" indent="0">
              <a:buNone/>
            </a:pPr>
            <a:r>
              <a:rPr lang="en-US" sz="2800" b="1" dirty="0">
                <a:latin typeface="Aptos" pitchFamily="34" charset="0"/>
                <a:ea typeface="Aptos" pitchFamily="34" charset="-122"/>
                <a:cs typeface="Aptos" pitchFamily="34" charset="-120"/>
              </a:rPr>
              <a:t>Then build what no single table can hold</a:t>
            </a:r>
            <a:r>
              <a:rPr lang="en-US" sz="2800" b="1" dirty="0">
                <a:solidFill>
                  <a:srgbClr val="F4D976"/>
                </a:solidFill>
                <a:latin typeface="Aptos" pitchFamily="34" charset="0"/>
                <a:ea typeface="Aptos" pitchFamily="34" charset="-122"/>
                <a:cs typeface="Aptos" pitchFamily="34" charset="-120"/>
              </a:rPr>
              <a:t>.</a:t>
            </a:r>
            <a:endParaRPr lang="en-US" sz="2800"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11" name="Text 8"/>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Source: Library of Congress / NCNW history</a:t>
            </a:r>
            <a:endParaRPr lang="en-US" sz="680" dirty="0"/>
          </a:p>
        </p:txBody>
      </p:sp>
      <p:sp>
        <p:nvSpPr>
          <p:cNvPr id="13" name="TextBox 12">
            <a:extLst>
              <a:ext uri="{FF2B5EF4-FFF2-40B4-BE49-F238E27FC236}">
                <a16:creationId xmlns:a16="http://schemas.microsoft.com/office/drawing/2014/main" id="{7E18D85B-2357-C621-2F1B-A1FE44D2ECEC}"/>
              </a:ext>
            </a:extLst>
          </p:cNvPr>
          <p:cNvSpPr txBox="1"/>
          <p:nvPr/>
        </p:nvSpPr>
        <p:spPr>
          <a:xfrm>
            <a:off x="927021" y="300966"/>
            <a:ext cx="4906851" cy="369332"/>
          </a:xfrm>
          <a:prstGeom prst="rect">
            <a:avLst/>
          </a:prstGeom>
          <a:noFill/>
        </p:spPr>
        <p:txBody>
          <a:bodyPr wrap="square" rtlCol="0">
            <a:spAutoFit/>
          </a:bodyPr>
          <a:lstStyle/>
          <a:p>
            <a:r>
              <a:rPr lang="en-US" b="1" dirty="0">
                <a:latin typeface="Aptos" pitchFamily="34" charset="0"/>
                <a:ea typeface="Aptos" pitchFamily="34" charset="-122"/>
                <a:cs typeface="Aptos" pitchFamily="34" charset="-120"/>
              </a:rPr>
              <a:t>THE MODEL ALREADY WORKED</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mnt/data/wide_cinematic_city_university_campus_scene_at_gol.jpg"/>
          <p:cNvPicPr>
            <a:picLocks noChangeAspect="1"/>
          </p:cNvPicPr>
          <p:nvPr/>
        </p:nvPicPr>
        <p:blipFill>
          <a:blip r:embed="rId3"/>
          <a:srcRect t="25" b="25"/>
          <a:stretch/>
        </p:blipFill>
        <p:spPr>
          <a:xfrm>
            <a:off x="0" y="0"/>
            <a:ext cx="12191695" cy="6858000"/>
          </a:xfrm>
          <a:prstGeom prst="rect">
            <a:avLst/>
          </a:prstGeom>
        </p:spPr>
      </p:pic>
      <p:sp>
        <p:nvSpPr>
          <p:cNvPr id="5" name="Text 2"/>
          <p:cNvSpPr/>
          <p:nvPr/>
        </p:nvSpPr>
        <p:spPr>
          <a:xfrm>
            <a:off x="713232" y="530352"/>
            <a:ext cx="548640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THE STATE OF THE MOMENT</a:t>
            </a:r>
            <a:endParaRPr lang="en-US" sz="1100" dirty="0"/>
          </a:p>
        </p:txBody>
      </p:sp>
      <p:sp>
        <p:nvSpPr>
          <p:cNvPr id="6" name="Text 3"/>
          <p:cNvSpPr/>
          <p:nvPr/>
        </p:nvSpPr>
        <p:spPr>
          <a:xfrm>
            <a:off x="685800" y="1051560"/>
            <a:ext cx="6583680" cy="1234440"/>
          </a:xfrm>
          <a:prstGeom prst="rect">
            <a:avLst/>
          </a:prstGeom>
          <a:noFill/>
          <a:ln/>
        </p:spPr>
        <p:txBody>
          <a:bodyPr wrap="square" lIns="0" tIns="0" rIns="0" bIns="0" rtlCol="0" anchor="ctr">
            <a:normAutofit lnSpcReduction="10000"/>
          </a:bodyPr>
          <a:lstStyle/>
          <a:p>
            <a:pPr marL="0" indent="0">
              <a:buNone/>
            </a:pPr>
            <a:r>
              <a:rPr lang="en-US" sz="4200" b="1" dirty="0">
                <a:solidFill>
                  <a:srgbClr val="FFFFFF"/>
                </a:solidFill>
                <a:latin typeface="Georgia" pitchFamily="34" charset="0"/>
                <a:ea typeface="Georgia" pitchFamily="34" charset="-122"/>
                <a:cs typeface="Georgia" pitchFamily="34" charset="-120"/>
              </a:rPr>
              <a:t>When agencies shift,</a:t>
            </a:r>
            <a:endParaRPr lang="en-US" sz="4200" dirty="0"/>
          </a:p>
          <a:p>
            <a:pPr marL="0" indent="0">
              <a:buNone/>
            </a:pPr>
            <a:r>
              <a:rPr lang="en-US" sz="4200" b="1" dirty="0">
                <a:solidFill>
                  <a:srgbClr val="FFFFFF"/>
                </a:solidFill>
                <a:latin typeface="Georgia" pitchFamily="34" charset="0"/>
                <a:ea typeface="Georgia" pitchFamily="34" charset="-122"/>
                <a:cs typeface="Georgia" pitchFamily="34" charset="-120"/>
              </a:rPr>
              <a:t>HBCUs feel it.</a:t>
            </a:r>
            <a:endParaRPr lang="en-US" sz="4200" dirty="0"/>
          </a:p>
        </p:txBody>
      </p:sp>
      <p:sp>
        <p:nvSpPr>
          <p:cNvPr id="7" name="Shape 4"/>
          <p:cNvSpPr/>
          <p:nvPr/>
        </p:nvSpPr>
        <p:spPr>
          <a:xfrm>
            <a:off x="713232" y="2761488"/>
            <a:ext cx="3154680" cy="1143000"/>
          </a:xfrm>
          <a:prstGeom prst="roundRect">
            <a:avLst>
              <a:gd name="adj" fmla="val 3200"/>
            </a:avLst>
          </a:prstGeom>
          <a:solidFill>
            <a:srgbClr val="FFFFFF">
              <a:alpha val="97000"/>
            </a:srgbClr>
          </a:solidFill>
          <a:ln w="12700">
            <a:solidFill>
              <a:srgbClr val="D4AF37">
                <a:alpha val="75000"/>
              </a:srgbClr>
            </a:solidFill>
            <a:prstDash val="solid"/>
          </a:ln>
        </p:spPr>
        <p:txBody>
          <a:bodyPr/>
          <a:lstStyle/>
          <a:p>
            <a:endParaRPr lang="en-US"/>
          </a:p>
        </p:txBody>
      </p:sp>
      <p:sp>
        <p:nvSpPr>
          <p:cNvPr id="8" name="Text 5"/>
          <p:cNvSpPr/>
          <p:nvPr/>
        </p:nvSpPr>
        <p:spPr>
          <a:xfrm>
            <a:off x="850392" y="2871216"/>
            <a:ext cx="2880360" cy="411480"/>
          </a:xfrm>
          <a:prstGeom prst="rect">
            <a:avLst/>
          </a:prstGeom>
          <a:noFill/>
          <a:ln/>
        </p:spPr>
        <p:txBody>
          <a:bodyPr wrap="square" lIns="0" tIns="0" rIns="0" bIns="0" rtlCol="0" anchor="ctr"/>
          <a:lstStyle/>
          <a:p>
            <a:pPr marL="0" indent="0" algn="ctr">
              <a:buNone/>
            </a:pPr>
            <a:r>
              <a:rPr lang="en-US" sz="3100" b="1" dirty="0">
                <a:solidFill>
                  <a:srgbClr val="2F1239"/>
                </a:solidFill>
                <a:latin typeface="Georgia" pitchFamily="34" charset="0"/>
                <a:ea typeface="Georgia" pitchFamily="34" charset="-122"/>
                <a:cs typeface="Georgia" pitchFamily="34" charset="-120"/>
              </a:rPr>
              <a:t>40%</a:t>
            </a:r>
            <a:endParaRPr lang="en-US" sz="3100" dirty="0"/>
          </a:p>
        </p:txBody>
      </p:sp>
      <p:sp>
        <p:nvSpPr>
          <p:cNvPr id="9" name="Text 6"/>
          <p:cNvSpPr/>
          <p:nvPr/>
        </p:nvSpPr>
        <p:spPr>
          <a:xfrm>
            <a:off x="896112" y="3383280"/>
            <a:ext cx="2788920" cy="347472"/>
          </a:xfrm>
          <a:prstGeom prst="rect">
            <a:avLst/>
          </a:prstGeom>
          <a:noFill/>
          <a:ln/>
        </p:spPr>
        <p:txBody>
          <a:bodyPr wrap="square" lIns="0" tIns="0" rIns="0" bIns="0" rtlCol="0" anchor="ctr">
            <a:noAutofit/>
          </a:bodyPr>
          <a:lstStyle/>
          <a:p>
            <a:pPr marL="0" indent="0" algn="ctr">
              <a:buNone/>
            </a:pPr>
            <a:r>
              <a:rPr lang="en-US" sz="1600" b="1" dirty="0">
                <a:solidFill>
                  <a:srgbClr val="211B27"/>
                </a:solidFill>
                <a:latin typeface="Aptos" pitchFamily="34" charset="0"/>
                <a:ea typeface="Aptos" pitchFamily="34" charset="-122"/>
                <a:cs typeface="Aptos" pitchFamily="34" charset="-120"/>
              </a:rPr>
              <a:t>ED workforce reduction</a:t>
            </a:r>
            <a:endParaRPr lang="en-US" sz="1600" b="1" dirty="0"/>
          </a:p>
          <a:p>
            <a:pPr marL="0" indent="0" algn="ctr">
              <a:buNone/>
            </a:pPr>
            <a:r>
              <a:rPr lang="en-US" sz="1600" b="1" dirty="0">
                <a:solidFill>
                  <a:srgbClr val="211B27"/>
                </a:solidFill>
                <a:latin typeface="Aptos" pitchFamily="34" charset="0"/>
                <a:ea typeface="Aptos" pitchFamily="34" charset="-122"/>
                <a:cs typeface="Aptos" pitchFamily="34" charset="-120"/>
              </a:rPr>
              <a:t>reported by OIG</a:t>
            </a:r>
            <a:endParaRPr lang="en-US" sz="1600" b="1" dirty="0"/>
          </a:p>
        </p:txBody>
      </p:sp>
      <p:sp>
        <p:nvSpPr>
          <p:cNvPr id="10" name="Shape 7"/>
          <p:cNvSpPr/>
          <p:nvPr/>
        </p:nvSpPr>
        <p:spPr>
          <a:xfrm>
            <a:off x="4160520" y="2761488"/>
            <a:ext cx="3154680" cy="1143000"/>
          </a:xfrm>
          <a:prstGeom prst="roundRect">
            <a:avLst>
              <a:gd name="adj" fmla="val 3200"/>
            </a:avLst>
          </a:prstGeom>
          <a:solidFill>
            <a:srgbClr val="FFFFFF">
              <a:alpha val="97000"/>
            </a:srgbClr>
          </a:solidFill>
          <a:ln w="12700">
            <a:solidFill>
              <a:srgbClr val="D4AF37">
                <a:alpha val="75000"/>
              </a:srgbClr>
            </a:solidFill>
            <a:prstDash val="solid"/>
          </a:ln>
        </p:spPr>
        <p:txBody>
          <a:bodyPr/>
          <a:lstStyle/>
          <a:p>
            <a:endParaRPr lang="en-US"/>
          </a:p>
        </p:txBody>
      </p:sp>
      <p:sp>
        <p:nvSpPr>
          <p:cNvPr id="11" name="Text 8"/>
          <p:cNvSpPr/>
          <p:nvPr/>
        </p:nvSpPr>
        <p:spPr>
          <a:xfrm>
            <a:off x="4297680" y="2871216"/>
            <a:ext cx="2880360" cy="411480"/>
          </a:xfrm>
          <a:prstGeom prst="rect">
            <a:avLst/>
          </a:prstGeom>
          <a:noFill/>
          <a:ln/>
        </p:spPr>
        <p:txBody>
          <a:bodyPr wrap="square" lIns="0" tIns="0" rIns="0" bIns="0" rtlCol="0" anchor="ctr"/>
          <a:lstStyle/>
          <a:p>
            <a:pPr marL="0" indent="0" algn="ctr">
              <a:buNone/>
            </a:pPr>
            <a:r>
              <a:rPr lang="en-US" sz="3100" b="1" dirty="0">
                <a:solidFill>
                  <a:srgbClr val="2F1239"/>
                </a:solidFill>
                <a:latin typeface="Georgia" pitchFamily="34" charset="0"/>
                <a:ea typeface="Georgia" pitchFamily="34" charset="-122"/>
                <a:cs typeface="Georgia" pitchFamily="34" charset="-120"/>
              </a:rPr>
              <a:t>90</a:t>
            </a:r>
            <a:endParaRPr lang="en-US" sz="3100" dirty="0"/>
          </a:p>
        </p:txBody>
      </p:sp>
      <p:sp>
        <p:nvSpPr>
          <p:cNvPr id="12" name="Text 9"/>
          <p:cNvSpPr/>
          <p:nvPr/>
        </p:nvSpPr>
        <p:spPr>
          <a:xfrm>
            <a:off x="4343400" y="3383280"/>
            <a:ext cx="2788920" cy="347472"/>
          </a:xfrm>
          <a:prstGeom prst="rect">
            <a:avLst/>
          </a:prstGeom>
          <a:noFill/>
          <a:ln/>
        </p:spPr>
        <p:txBody>
          <a:bodyPr wrap="square" lIns="0" tIns="0" rIns="0" bIns="0" rtlCol="0" anchor="ctr">
            <a:noAutofit/>
          </a:bodyPr>
          <a:lstStyle/>
          <a:p>
            <a:pPr marL="0" indent="0" algn="ctr">
              <a:buNone/>
            </a:pPr>
            <a:r>
              <a:rPr lang="en-US" sz="1600" b="1" dirty="0">
                <a:solidFill>
                  <a:srgbClr val="211B27"/>
                </a:solidFill>
                <a:latin typeface="Aptos" pitchFamily="34" charset="0"/>
                <a:ea typeface="Aptos" pitchFamily="34" charset="-122"/>
                <a:cs typeface="Aptos" pitchFamily="34" charset="-120"/>
              </a:rPr>
              <a:t>grants terminated</a:t>
            </a:r>
            <a:endParaRPr lang="en-US" sz="1600" b="1" dirty="0"/>
          </a:p>
          <a:p>
            <a:pPr marL="0" indent="0" algn="ctr">
              <a:buNone/>
            </a:pPr>
            <a:r>
              <a:rPr lang="en-US" sz="1600" b="1" dirty="0">
                <a:solidFill>
                  <a:srgbClr val="211B27"/>
                </a:solidFill>
                <a:latin typeface="Aptos" pitchFamily="34" charset="0"/>
                <a:ea typeface="Aptos" pitchFamily="34" charset="-122"/>
                <a:cs typeface="Aptos" pitchFamily="34" charset="-120"/>
              </a:rPr>
              <a:t>by reported actions</a:t>
            </a:r>
            <a:endParaRPr lang="en-US" sz="1600" b="1" dirty="0"/>
          </a:p>
        </p:txBody>
      </p:sp>
      <p:sp>
        <p:nvSpPr>
          <p:cNvPr id="13" name="Shape 10"/>
          <p:cNvSpPr/>
          <p:nvPr/>
        </p:nvSpPr>
        <p:spPr>
          <a:xfrm>
            <a:off x="7607808" y="2761488"/>
            <a:ext cx="3611880" cy="1143000"/>
          </a:xfrm>
          <a:prstGeom prst="roundRect">
            <a:avLst>
              <a:gd name="adj" fmla="val 3200"/>
            </a:avLst>
          </a:prstGeom>
          <a:solidFill>
            <a:srgbClr val="FFFFFF">
              <a:alpha val="97000"/>
            </a:srgbClr>
          </a:solidFill>
          <a:ln w="12700">
            <a:solidFill>
              <a:srgbClr val="D4AF37">
                <a:alpha val="75000"/>
              </a:srgbClr>
            </a:solidFill>
            <a:prstDash val="solid"/>
          </a:ln>
        </p:spPr>
        <p:txBody>
          <a:bodyPr/>
          <a:lstStyle/>
          <a:p>
            <a:endParaRPr lang="en-US"/>
          </a:p>
        </p:txBody>
      </p:sp>
      <p:sp>
        <p:nvSpPr>
          <p:cNvPr id="14" name="Text 11"/>
          <p:cNvSpPr/>
          <p:nvPr/>
        </p:nvSpPr>
        <p:spPr>
          <a:xfrm>
            <a:off x="7744968" y="2871216"/>
            <a:ext cx="3337560" cy="411480"/>
          </a:xfrm>
          <a:prstGeom prst="rect">
            <a:avLst/>
          </a:prstGeom>
          <a:noFill/>
          <a:ln/>
        </p:spPr>
        <p:txBody>
          <a:bodyPr wrap="square" lIns="0" tIns="0" rIns="0" bIns="0" rtlCol="0" anchor="ctr"/>
          <a:lstStyle/>
          <a:p>
            <a:pPr marL="0" indent="0" algn="ctr">
              <a:buNone/>
            </a:pPr>
            <a:r>
              <a:rPr lang="en-US" sz="3100" b="1" dirty="0">
                <a:solidFill>
                  <a:srgbClr val="2F1239"/>
                </a:solidFill>
                <a:latin typeface="Georgia" pitchFamily="34" charset="0"/>
                <a:ea typeface="Georgia" pitchFamily="34" charset="-122"/>
                <a:cs typeface="Georgia" pitchFamily="34" charset="-120"/>
              </a:rPr>
              <a:t>$504M</a:t>
            </a:r>
            <a:endParaRPr lang="en-US" sz="3100" dirty="0"/>
          </a:p>
        </p:txBody>
      </p:sp>
      <p:sp>
        <p:nvSpPr>
          <p:cNvPr id="15" name="Text 12"/>
          <p:cNvSpPr/>
          <p:nvPr/>
        </p:nvSpPr>
        <p:spPr>
          <a:xfrm>
            <a:off x="7790688" y="3383280"/>
            <a:ext cx="3246120" cy="347472"/>
          </a:xfrm>
          <a:prstGeom prst="rect">
            <a:avLst/>
          </a:prstGeom>
          <a:noFill/>
          <a:ln/>
        </p:spPr>
        <p:txBody>
          <a:bodyPr wrap="square" lIns="0" tIns="0" rIns="0" bIns="0" rtlCol="0" anchor="ctr">
            <a:noAutofit/>
          </a:bodyPr>
          <a:lstStyle/>
          <a:p>
            <a:pPr marL="0" indent="0" algn="ctr">
              <a:buNone/>
            </a:pPr>
            <a:r>
              <a:rPr lang="en-US" sz="1600" b="1" dirty="0">
                <a:solidFill>
                  <a:srgbClr val="211B27"/>
                </a:solidFill>
                <a:latin typeface="Aptos" pitchFamily="34" charset="0"/>
                <a:ea typeface="Aptos" pitchFamily="34" charset="-122"/>
                <a:cs typeface="Aptos" pitchFamily="34" charset="-120"/>
              </a:rPr>
              <a:t>total obligations</a:t>
            </a:r>
            <a:endParaRPr lang="en-US" sz="1600" b="1" dirty="0"/>
          </a:p>
          <a:p>
            <a:pPr marL="0" indent="0" algn="ctr">
              <a:buNone/>
            </a:pPr>
            <a:r>
              <a:rPr lang="en-US" sz="1600" b="1" dirty="0">
                <a:solidFill>
                  <a:srgbClr val="211B27"/>
                </a:solidFill>
                <a:latin typeface="Aptos" pitchFamily="34" charset="0"/>
                <a:ea typeface="Aptos" pitchFamily="34" charset="-122"/>
                <a:cs typeface="Aptos" pitchFamily="34" charset="-120"/>
              </a:rPr>
              <a:t>reported terminated</a:t>
            </a:r>
            <a:endParaRPr lang="en-US" sz="1600" b="1" dirty="0"/>
          </a:p>
        </p:txBody>
      </p:sp>
      <p:sp>
        <p:nvSpPr>
          <p:cNvPr id="16" name="Text 13"/>
          <p:cNvSpPr/>
          <p:nvPr/>
        </p:nvSpPr>
        <p:spPr>
          <a:xfrm>
            <a:off x="749808" y="4434840"/>
            <a:ext cx="6583680" cy="384048"/>
          </a:xfrm>
          <a:prstGeom prst="rect">
            <a:avLst/>
          </a:prstGeom>
          <a:noFill/>
          <a:ln/>
        </p:spPr>
        <p:txBody>
          <a:bodyPr wrap="square" lIns="254" tIns="254" rIns="254" bIns="254" rtlCol="0" anchor="t">
            <a:normAutofit/>
          </a:bodyPr>
          <a:lstStyle/>
          <a:p>
            <a:pPr marL="0" indent="0">
              <a:buNone/>
            </a:pPr>
            <a:r>
              <a:rPr lang="en-US" sz="2200" b="1" dirty="0">
                <a:solidFill>
                  <a:srgbClr val="F4D976"/>
                </a:solidFill>
                <a:latin typeface="Aptos" pitchFamily="34" charset="0"/>
                <a:ea typeface="Aptos" pitchFamily="34" charset="-122"/>
                <a:cs typeface="Aptos" pitchFamily="34" charset="-120"/>
              </a:rPr>
              <a:t>This is not a panic point. It is a pay-attention point.</a:t>
            </a:r>
            <a:endParaRPr lang="en-US" sz="2200" dirty="0"/>
          </a:p>
        </p:txBody>
      </p:sp>
      <p:sp>
        <p:nvSpPr>
          <p:cNvPr id="17" name="Text 14"/>
          <p:cNvSpPr/>
          <p:nvPr/>
        </p:nvSpPr>
        <p:spPr>
          <a:xfrm>
            <a:off x="749808" y="4919472"/>
            <a:ext cx="7589520" cy="530352"/>
          </a:xfrm>
          <a:prstGeom prst="rect">
            <a:avLst/>
          </a:prstGeom>
          <a:noFill/>
          <a:ln/>
        </p:spPr>
        <p:txBody>
          <a:bodyPr wrap="square" lIns="254" tIns="254" rIns="254" bIns="254" rtlCol="0" anchor="t">
            <a:noAutofit/>
          </a:bodyPr>
          <a:lstStyle/>
          <a:p>
            <a:pPr marL="0" indent="0">
              <a:buNone/>
            </a:pPr>
            <a:r>
              <a:rPr lang="en-US" sz="2800" b="1" dirty="0">
                <a:solidFill>
                  <a:srgbClr val="F3ECF5"/>
                </a:solidFill>
                <a:latin typeface="Aptos" pitchFamily="34" charset="0"/>
                <a:ea typeface="Aptos" pitchFamily="34" charset="-122"/>
                <a:cs typeface="Aptos" pitchFamily="34" charset="-120"/>
              </a:rPr>
              <a:t>Smaller institutions need more shared intelligence when rules, grants, and oversight systems move.</a:t>
            </a:r>
            <a:endParaRPr lang="en-US" sz="2800" b="1" dirty="0"/>
          </a:p>
        </p:txBody>
      </p:sp>
      <p:sp>
        <p:nvSpPr>
          <p:cNvPr id="18" name="Shape 15"/>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9" name="Text 16"/>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20" name="Text 17"/>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Source: U.S. Dept. of Education OIG, 2026</a:t>
            </a:r>
            <a:endParaRPr lang="en-US" sz="68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mnt/data/wide_cinematic_city_university_campus_scene_at_gol.jpg"/>
          <p:cNvPicPr>
            <a:picLocks noChangeAspect="1"/>
          </p:cNvPicPr>
          <p:nvPr/>
        </p:nvPicPr>
        <p:blipFill>
          <a:blip r:embed="rId3">
            <a:alphaModFix amt="70000"/>
          </a:blip>
          <a:srcRect t="25" b="25"/>
          <a:stretch/>
        </p:blipFill>
        <p:spPr>
          <a:xfrm>
            <a:off x="-1" y="0"/>
            <a:ext cx="12191695" cy="6858000"/>
          </a:xfrm>
          <a:prstGeom prst="rect">
            <a:avLst/>
          </a:prstGeom>
        </p:spPr>
      </p:pic>
      <p:sp>
        <p:nvSpPr>
          <p:cNvPr id="4" name="Shape 1"/>
          <p:cNvSpPr/>
          <p:nvPr/>
        </p:nvSpPr>
        <p:spPr>
          <a:xfrm>
            <a:off x="301752" y="868680"/>
            <a:ext cx="5486400" cy="5120640"/>
          </a:xfrm>
          <a:prstGeom prst="roundRect">
            <a:avLst>
              <a:gd name="adj" fmla="val 1071"/>
            </a:avLst>
          </a:prstGeom>
          <a:noFill/>
          <a:ln w="12700">
            <a:solidFill>
              <a:srgbClr val="D4AF37">
                <a:alpha val="45000"/>
              </a:srgbClr>
            </a:solidFill>
            <a:prstDash val="solid"/>
          </a:ln>
          <a:effectLst>
            <a:outerShdw blurRad="38100" dist="50800" dir="2700000" algn="bl" rotWithShape="0">
              <a:srgbClr val="000000">
                <a:alpha val="18000"/>
              </a:srgbClr>
            </a:outerShdw>
          </a:effectLst>
        </p:spPr>
        <p:txBody>
          <a:bodyPr/>
          <a:lstStyle/>
          <a:p>
            <a:endParaRPr lang="en-US"/>
          </a:p>
        </p:txBody>
      </p:sp>
      <p:sp>
        <p:nvSpPr>
          <p:cNvPr id="5" name="Text 2"/>
          <p:cNvSpPr/>
          <p:nvPr/>
        </p:nvSpPr>
        <p:spPr>
          <a:xfrm>
            <a:off x="6716525" y="4530852"/>
            <a:ext cx="6638029" cy="768096"/>
          </a:xfrm>
          <a:prstGeom prst="rect">
            <a:avLst/>
          </a:prstGeom>
          <a:noFill/>
          <a:ln/>
        </p:spPr>
        <p:txBody>
          <a:bodyPr wrap="square" lIns="0" tIns="0" rIns="0" bIns="0" rtlCol="0" anchor="ctr"/>
          <a:lstStyle/>
          <a:p>
            <a:pPr marL="0" indent="0">
              <a:buNone/>
            </a:pPr>
            <a:r>
              <a:rPr lang="en-US" sz="2000" b="1" dirty="0">
                <a:solidFill>
                  <a:srgbClr val="F4D976"/>
                </a:solidFill>
                <a:latin typeface="Aptos" pitchFamily="34" charset="0"/>
                <a:ea typeface="Aptos" pitchFamily="34" charset="-122"/>
                <a:cs typeface="Aptos" pitchFamily="34" charset="-120"/>
              </a:rPr>
              <a:t>DIFFERENT PRESSURES. SHARED FUTURE</a:t>
            </a:r>
            <a:r>
              <a:rPr lang="en-US" sz="1100" b="1" dirty="0">
                <a:solidFill>
                  <a:srgbClr val="F4D976"/>
                </a:solidFill>
                <a:latin typeface="Aptos" pitchFamily="34" charset="0"/>
                <a:ea typeface="Aptos" pitchFamily="34" charset="-122"/>
                <a:cs typeface="Aptos" pitchFamily="34" charset="-120"/>
              </a:rPr>
              <a:t>.</a:t>
            </a:r>
            <a:endParaRPr lang="en-US" sz="1100" dirty="0"/>
          </a:p>
        </p:txBody>
      </p:sp>
      <p:sp>
        <p:nvSpPr>
          <p:cNvPr id="6" name="Text 3"/>
          <p:cNvSpPr/>
          <p:nvPr/>
        </p:nvSpPr>
        <p:spPr>
          <a:xfrm>
            <a:off x="857668" y="370707"/>
            <a:ext cx="5081360" cy="1950470"/>
          </a:xfrm>
          <a:prstGeom prst="rect">
            <a:avLst/>
          </a:prstGeom>
          <a:solidFill>
            <a:schemeClr val="bg1"/>
          </a:solidFill>
          <a:ln/>
        </p:spPr>
        <p:txBody>
          <a:bodyPr wrap="square" lIns="0" tIns="0" rIns="0" bIns="0" rtlCol="0" anchor="ctr">
            <a:normAutofit lnSpcReduction="10000"/>
          </a:bodyPr>
          <a:lstStyle/>
          <a:p>
            <a:pPr marL="0" indent="0">
              <a:buNone/>
            </a:pPr>
            <a:r>
              <a:rPr lang="en-US" sz="3300" b="1" dirty="0">
                <a:solidFill>
                  <a:sysClr val="windowText" lastClr="000000"/>
                </a:solidFill>
                <a:latin typeface="Georgia" pitchFamily="34" charset="0"/>
                <a:ea typeface="Georgia" pitchFamily="34" charset="-122"/>
                <a:cs typeface="Georgia" pitchFamily="34" charset="-120"/>
              </a:rPr>
              <a:t>Public and private HBCUs need different tools — and the same commitment.</a:t>
            </a:r>
            <a:endParaRPr lang="en-US" sz="3300" dirty="0">
              <a:solidFill>
                <a:sysClr val="windowText" lastClr="000000"/>
              </a:solidFill>
            </a:endParaRPr>
          </a:p>
        </p:txBody>
      </p:sp>
      <p:sp>
        <p:nvSpPr>
          <p:cNvPr id="7" name="Text 4"/>
          <p:cNvSpPr/>
          <p:nvPr/>
        </p:nvSpPr>
        <p:spPr>
          <a:xfrm>
            <a:off x="896113" y="2503682"/>
            <a:ext cx="4892040" cy="1078992"/>
          </a:xfrm>
          <a:prstGeom prst="rect">
            <a:avLst/>
          </a:prstGeom>
          <a:noFill/>
          <a:ln/>
        </p:spPr>
        <p:txBody>
          <a:bodyPr wrap="square" lIns="254" tIns="254" rIns="254" bIns="254" rtlCol="0" anchor="t">
            <a:noAutofit/>
          </a:bodyPr>
          <a:lstStyle/>
          <a:p>
            <a:pPr marL="0" indent="0">
              <a:buNone/>
            </a:pPr>
            <a:r>
              <a:rPr lang="en-US" sz="2400" b="1" dirty="0">
                <a:latin typeface="Aptos" pitchFamily="34" charset="0"/>
                <a:ea typeface="Aptos" pitchFamily="34" charset="-122"/>
                <a:cs typeface="Aptos" pitchFamily="34" charset="-120"/>
              </a:rPr>
              <a:t>Public: state appropriations, capital funding, policy decisions.</a:t>
            </a:r>
            <a:endParaRPr lang="en-US" sz="2400" b="1" dirty="0"/>
          </a:p>
          <a:p>
            <a:pPr marL="0" indent="0">
              <a:buNone/>
            </a:pPr>
            <a:endParaRPr lang="en-US" sz="2400" dirty="0"/>
          </a:p>
          <a:p>
            <a:pPr marL="0" indent="0">
              <a:buNone/>
            </a:pPr>
            <a:r>
              <a:rPr lang="en-US" sz="2400" b="1" dirty="0">
                <a:latin typeface="Aptos" pitchFamily="34" charset="0"/>
                <a:ea typeface="Aptos" pitchFamily="34" charset="-122"/>
                <a:cs typeface="Aptos" pitchFamily="34" charset="-120"/>
              </a:rPr>
              <a:t>Private: tuition pressure, grants, foundation support, giving, enrollment.</a:t>
            </a:r>
            <a:endParaRPr lang="en-US" sz="2400" b="1" dirty="0"/>
          </a:p>
        </p:txBody>
      </p:sp>
      <p:sp>
        <p:nvSpPr>
          <p:cNvPr id="8" name="Text 5"/>
          <p:cNvSpPr/>
          <p:nvPr/>
        </p:nvSpPr>
        <p:spPr>
          <a:xfrm>
            <a:off x="850391" y="5217676"/>
            <a:ext cx="5239513" cy="401312"/>
          </a:xfrm>
          <a:prstGeom prst="rect">
            <a:avLst/>
          </a:prstGeom>
          <a:noFill/>
          <a:ln/>
        </p:spPr>
        <p:txBody>
          <a:bodyPr wrap="square" lIns="254" tIns="254" rIns="254" bIns="254" rtlCol="0" anchor="t">
            <a:noAutofit/>
          </a:bodyPr>
          <a:lstStyle/>
          <a:p>
            <a:pPr marL="0" indent="0">
              <a:buNone/>
            </a:pPr>
            <a:r>
              <a:rPr lang="en-US" sz="2800" b="1" dirty="0">
                <a:solidFill>
                  <a:srgbClr val="F4D976"/>
                </a:solidFill>
                <a:latin typeface="Aptos" pitchFamily="34" charset="0"/>
                <a:ea typeface="Aptos" pitchFamily="34" charset="-122"/>
                <a:cs typeface="Aptos" pitchFamily="34" charset="-120"/>
              </a:rPr>
              <a:t>Strategy before emergency.</a:t>
            </a:r>
            <a:endParaRPr lang="en-US" sz="2800"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11" name="Text 8"/>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Sources: ED Title III-B; USDA funding-gap letter</a:t>
            </a:r>
            <a:endParaRPr lang="en-US" sz="68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mnt/data/a_realistic_indoor_professional_networking_career.jpg"/>
          <p:cNvPicPr>
            <a:picLocks noChangeAspect="1"/>
          </p:cNvPicPr>
          <p:nvPr/>
        </p:nvPicPr>
        <p:blipFill>
          <a:blip r:embed="rId3">
            <a:alphaModFix amt="35000"/>
          </a:blip>
          <a:srcRect t="25" b="25"/>
          <a:stretch/>
        </p:blipFill>
        <p:spPr>
          <a:xfrm>
            <a:off x="0" y="0"/>
            <a:ext cx="12191695" cy="6858000"/>
          </a:xfrm>
          <a:prstGeom prst="rect">
            <a:avLst/>
          </a:prstGeom>
        </p:spPr>
      </p:pic>
      <p:sp>
        <p:nvSpPr>
          <p:cNvPr id="4" name="Shape 1"/>
          <p:cNvSpPr/>
          <p:nvPr/>
        </p:nvSpPr>
        <p:spPr>
          <a:xfrm>
            <a:off x="6401015" y="4011511"/>
            <a:ext cx="4846320" cy="1441017"/>
          </a:xfrm>
          <a:prstGeom prst="roundRect">
            <a:avLst>
              <a:gd name="adj" fmla="val 1132"/>
            </a:avLst>
          </a:prstGeom>
          <a:solidFill>
            <a:srgbClr val="2F1239">
              <a:alpha val="91000"/>
            </a:srgbClr>
          </a:solidFill>
          <a:ln w="12700">
            <a:solidFill>
              <a:srgbClr val="D4AF37">
                <a:alpha val="45000"/>
              </a:srgbClr>
            </a:solidFill>
            <a:prstDash val="solid"/>
          </a:ln>
          <a:effectLst>
            <a:outerShdw blurRad="38100" dist="50800" dir="2700000" algn="bl" rotWithShape="0">
              <a:srgbClr val="000000">
                <a:alpha val="18000"/>
              </a:srgbClr>
            </a:outerShdw>
          </a:effectLst>
        </p:spPr>
        <p:txBody>
          <a:bodyPr/>
          <a:lstStyle/>
          <a:p>
            <a:endParaRPr lang="en-US"/>
          </a:p>
        </p:txBody>
      </p:sp>
      <p:sp>
        <p:nvSpPr>
          <p:cNvPr id="5" name="Text 2"/>
          <p:cNvSpPr/>
          <p:nvPr/>
        </p:nvSpPr>
        <p:spPr>
          <a:xfrm>
            <a:off x="914400" y="868680"/>
            <a:ext cx="4206240" cy="256032"/>
          </a:xfrm>
          <a:prstGeom prst="rect">
            <a:avLst/>
          </a:prstGeom>
          <a:noFill/>
          <a:ln/>
        </p:spPr>
        <p:txBody>
          <a:bodyPr wrap="square" lIns="0" tIns="0" rIns="0" bIns="0" rtlCol="0" anchor="ctr"/>
          <a:lstStyle/>
          <a:p>
            <a:pPr marL="0" indent="0">
              <a:buNone/>
            </a:pPr>
            <a:r>
              <a:rPr lang="en-US" sz="2800" b="1" dirty="0">
                <a:latin typeface="Aptos" pitchFamily="34" charset="0"/>
                <a:ea typeface="Aptos" pitchFamily="34" charset="-122"/>
                <a:cs typeface="Aptos" pitchFamily="34" charset="-120"/>
              </a:rPr>
              <a:t>BEYOND GRADUATION</a:t>
            </a:r>
            <a:endParaRPr lang="en-US" sz="2800" dirty="0"/>
          </a:p>
        </p:txBody>
      </p:sp>
      <p:sp>
        <p:nvSpPr>
          <p:cNvPr id="7" name="Text 4"/>
          <p:cNvSpPr/>
          <p:nvPr/>
        </p:nvSpPr>
        <p:spPr>
          <a:xfrm>
            <a:off x="914400" y="3182112"/>
            <a:ext cx="4114800" cy="850392"/>
          </a:xfrm>
          <a:prstGeom prst="rect">
            <a:avLst/>
          </a:prstGeom>
          <a:noFill/>
          <a:ln/>
        </p:spPr>
        <p:txBody>
          <a:bodyPr wrap="square" lIns="254" tIns="254" rIns="254" bIns="254" rtlCol="0" anchor="t">
            <a:normAutofit fontScale="92500" lnSpcReduction="20000"/>
          </a:bodyPr>
          <a:lstStyle/>
          <a:p>
            <a:pPr marL="0" indent="0">
              <a:buNone/>
            </a:pPr>
            <a:r>
              <a:rPr lang="en-US" sz="2400" b="1" dirty="0">
                <a:latin typeface="Aptos" pitchFamily="34" charset="0"/>
                <a:ea typeface="Aptos" pitchFamily="34" charset="-122"/>
                <a:cs typeface="Aptos" pitchFamily="34" charset="-120"/>
              </a:rPr>
              <a:t>Be the network.</a:t>
            </a:r>
            <a:endParaRPr lang="en-US" sz="2400" dirty="0"/>
          </a:p>
          <a:p>
            <a:pPr marL="0" indent="0">
              <a:buNone/>
            </a:pPr>
            <a:r>
              <a:rPr lang="en-US" sz="2400" b="1" dirty="0">
                <a:latin typeface="Aptos" pitchFamily="34" charset="0"/>
                <a:ea typeface="Aptos" pitchFamily="34" charset="-122"/>
                <a:cs typeface="Aptos" pitchFamily="34" charset="-120"/>
              </a:rPr>
              <a:t>Open the door.</a:t>
            </a:r>
            <a:endParaRPr lang="en-US" sz="2400" dirty="0"/>
          </a:p>
          <a:p>
            <a:pPr marL="0" indent="0">
              <a:buNone/>
            </a:pPr>
            <a:r>
              <a:rPr lang="en-US" sz="2400" b="1" dirty="0">
                <a:latin typeface="Aptos" pitchFamily="34" charset="0"/>
                <a:ea typeface="Aptos" pitchFamily="34" charset="-122"/>
                <a:cs typeface="Aptos" pitchFamily="34" charset="-120"/>
              </a:rPr>
              <a:t>Explain the room.</a:t>
            </a:r>
            <a:endParaRPr lang="en-US" sz="2400" dirty="0"/>
          </a:p>
        </p:txBody>
      </p:sp>
      <p:sp>
        <p:nvSpPr>
          <p:cNvPr id="6" name="Text 3"/>
          <p:cNvSpPr/>
          <p:nvPr/>
        </p:nvSpPr>
        <p:spPr>
          <a:xfrm>
            <a:off x="896112" y="1325880"/>
            <a:ext cx="4206240" cy="1600200"/>
          </a:xfrm>
          <a:prstGeom prst="rect">
            <a:avLst/>
          </a:prstGeom>
          <a:noFill/>
          <a:ln/>
        </p:spPr>
        <p:txBody>
          <a:bodyPr wrap="square" lIns="0" tIns="0" rIns="0" bIns="0" rtlCol="0" anchor="ctr">
            <a:normAutofit lnSpcReduction="10000"/>
          </a:bodyPr>
          <a:lstStyle/>
          <a:p>
            <a:pPr marL="0" indent="0">
              <a:buNone/>
            </a:pPr>
            <a:r>
              <a:rPr lang="en-US" sz="3600" b="1" dirty="0">
                <a:latin typeface="Georgia" pitchFamily="34" charset="0"/>
                <a:ea typeface="Georgia" pitchFamily="34" charset="-122"/>
                <a:cs typeface="Georgia" pitchFamily="34" charset="-120"/>
              </a:rPr>
              <a:t>Our graduates need more than congratulations</a:t>
            </a:r>
            <a:r>
              <a:rPr lang="en-US" sz="3600" b="1" dirty="0">
                <a:solidFill>
                  <a:srgbClr val="FFFFFF"/>
                </a:solidFill>
                <a:latin typeface="Georgia" pitchFamily="34" charset="0"/>
                <a:ea typeface="Georgia" pitchFamily="34" charset="-122"/>
                <a:cs typeface="Georgia" pitchFamily="34" charset="-120"/>
              </a:rPr>
              <a:t>.</a:t>
            </a:r>
            <a:endParaRPr lang="en-US" sz="3600" dirty="0"/>
          </a:p>
        </p:txBody>
      </p:sp>
      <p:sp>
        <p:nvSpPr>
          <p:cNvPr id="8" name="Shape 5"/>
          <p:cNvSpPr/>
          <p:nvPr/>
        </p:nvSpPr>
        <p:spPr>
          <a:xfrm>
            <a:off x="6492240" y="4160520"/>
            <a:ext cx="2148840" cy="1143000"/>
          </a:xfrm>
          <a:prstGeom prst="roundRect">
            <a:avLst>
              <a:gd name="adj" fmla="val 3200"/>
            </a:avLst>
          </a:prstGeom>
          <a:solidFill>
            <a:srgbClr val="FFFFFF">
              <a:alpha val="94000"/>
            </a:srgbClr>
          </a:solidFill>
          <a:ln w="12700">
            <a:solidFill>
              <a:srgbClr val="D4AF37">
                <a:alpha val="80000"/>
              </a:srgbClr>
            </a:solidFill>
            <a:prstDash val="solid"/>
          </a:ln>
        </p:spPr>
        <p:txBody>
          <a:bodyPr/>
          <a:lstStyle/>
          <a:p>
            <a:endParaRPr lang="en-US"/>
          </a:p>
        </p:txBody>
      </p:sp>
      <p:sp>
        <p:nvSpPr>
          <p:cNvPr id="9" name="Text 6"/>
          <p:cNvSpPr/>
          <p:nvPr/>
        </p:nvSpPr>
        <p:spPr>
          <a:xfrm>
            <a:off x="6601968" y="4279392"/>
            <a:ext cx="1929384" cy="384048"/>
          </a:xfrm>
          <a:prstGeom prst="rect">
            <a:avLst/>
          </a:prstGeom>
          <a:noFill/>
          <a:ln/>
        </p:spPr>
        <p:txBody>
          <a:bodyPr wrap="square" lIns="0" tIns="0" rIns="0" bIns="0" rtlCol="0" anchor="ctr"/>
          <a:lstStyle/>
          <a:p>
            <a:pPr marL="0" indent="0" algn="ctr">
              <a:buNone/>
            </a:pPr>
            <a:r>
              <a:rPr lang="en-US" sz="2900" b="1" dirty="0">
                <a:solidFill>
                  <a:srgbClr val="2F1239"/>
                </a:solidFill>
                <a:latin typeface="Georgia" pitchFamily="34" charset="0"/>
                <a:ea typeface="Georgia" pitchFamily="34" charset="-122"/>
                <a:cs typeface="Georgia" pitchFamily="34" charset="-120"/>
              </a:rPr>
              <a:t>5.6%</a:t>
            </a:r>
            <a:endParaRPr lang="en-US" sz="2900" dirty="0"/>
          </a:p>
        </p:txBody>
      </p:sp>
      <p:sp>
        <p:nvSpPr>
          <p:cNvPr id="10" name="Text 7"/>
          <p:cNvSpPr/>
          <p:nvPr/>
        </p:nvSpPr>
        <p:spPr>
          <a:xfrm>
            <a:off x="6675120" y="4773168"/>
            <a:ext cx="1783080" cy="320040"/>
          </a:xfrm>
          <a:prstGeom prst="rect">
            <a:avLst/>
          </a:prstGeom>
          <a:noFill/>
          <a:ln/>
        </p:spPr>
        <p:txBody>
          <a:bodyPr wrap="square" lIns="0" tIns="0" rIns="0" bIns="0" rtlCol="0" anchor="ctr">
            <a:normAutofit/>
          </a:bodyPr>
          <a:lstStyle/>
          <a:p>
            <a:pPr marL="0" indent="0" algn="ctr">
              <a:buNone/>
            </a:pPr>
            <a:r>
              <a:rPr lang="en-US" sz="1050" dirty="0">
                <a:solidFill>
                  <a:srgbClr val="211B27"/>
                </a:solidFill>
                <a:latin typeface="Aptos" pitchFamily="34" charset="0"/>
                <a:ea typeface="Aptos" pitchFamily="34" charset="-122"/>
                <a:cs typeface="Aptos" pitchFamily="34" charset="-120"/>
              </a:rPr>
              <a:t>unemployed</a:t>
            </a:r>
            <a:endParaRPr lang="en-US" sz="1050" dirty="0"/>
          </a:p>
          <a:p>
            <a:pPr marL="0" indent="0" algn="ctr">
              <a:buNone/>
            </a:pPr>
            <a:r>
              <a:rPr lang="en-US" sz="1050" dirty="0">
                <a:solidFill>
                  <a:srgbClr val="211B27"/>
                </a:solidFill>
                <a:latin typeface="Aptos" pitchFamily="34" charset="0"/>
                <a:ea typeface="Aptos" pitchFamily="34" charset="-122"/>
                <a:cs typeface="Aptos" pitchFamily="34" charset="-120"/>
              </a:rPr>
              <a:t>recent grads</a:t>
            </a:r>
            <a:endParaRPr lang="en-US" sz="1050" dirty="0"/>
          </a:p>
        </p:txBody>
      </p:sp>
      <p:sp>
        <p:nvSpPr>
          <p:cNvPr id="11" name="Shape 8"/>
          <p:cNvSpPr/>
          <p:nvPr/>
        </p:nvSpPr>
        <p:spPr>
          <a:xfrm>
            <a:off x="8869680" y="4160520"/>
            <a:ext cx="2240280" cy="1143000"/>
          </a:xfrm>
          <a:prstGeom prst="roundRect">
            <a:avLst>
              <a:gd name="adj" fmla="val 3200"/>
            </a:avLst>
          </a:prstGeom>
          <a:solidFill>
            <a:srgbClr val="FFFFFF">
              <a:alpha val="94000"/>
            </a:srgbClr>
          </a:solidFill>
          <a:ln w="12700">
            <a:solidFill>
              <a:srgbClr val="D4AF37">
                <a:alpha val="80000"/>
              </a:srgbClr>
            </a:solidFill>
            <a:prstDash val="solid"/>
          </a:ln>
        </p:spPr>
        <p:txBody>
          <a:bodyPr/>
          <a:lstStyle/>
          <a:p>
            <a:endParaRPr lang="en-US"/>
          </a:p>
        </p:txBody>
      </p:sp>
      <p:sp>
        <p:nvSpPr>
          <p:cNvPr id="12" name="Text 9"/>
          <p:cNvSpPr/>
          <p:nvPr/>
        </p:nvSpPr>
        <p:spPr>
          <a:xfrm>
            <a:off x="8979408" y="4279392"/>
            <a:ext cx="2020824" cy="384048"/>
          </a:xfrm>
          <a:prstGeom prst="rect">
            <a:avLst/>
          </a:prstGeom>
          <a:noFill/>
          <a:ln/>
        </p:spPr>
        <p:txBody>
          <a:bodyPr wrap="square" lIns="0" tIns="0" rIns="0" bIns="0" rtlCol="0" anchor="ctr"/>
          <a:lstStyle/>
          <a:p>
            <a:pPr marL="0" indent="0" algn="ctr">
              <a:buNone/>
            </a:pPr>
            <a:r>
              <a:rPr lang="en-US" sz="2900" b="1" dirty="0">
                <a:solidFill>
                  <a:srgbClr val="2F1239"/>
                </a:solidFill>
                <a:latin typeface="Georgia" pitchFamily="34" charset="0"/>
                <a:ea typeface="Georgia" pitchFamily="34" charset="-122"/>
                <a:cs typeface="Georgia" pitchFamily="34" charset="-120"/>
              </a:rPr>
              <a:t>≈42%</a:t>
            </a:r>
            <a:endParaRPr lang="en-US" sz="2900" dirty="0"/>
          </a:p>
        </p:txBody>
      </p:sp>
      <p:sp>
        <p:nvSpPr>
          <p:cNvPr id="13" name="Text 10"/>
          <p:cNvSpPr/>
          <p:nvPr/>
        </p:nvSpPr>
        <p:spPr>
          <a:xfrm>
            <a:off x="9052560" y="4773168"/>
            <a:ext cx="1874520" cy="320040"/>
          </a:xfrm>
          <a:prstGeom prst="rect">
            <a:avLst/>
          </a:prstGeom>
          <a:noFill/>
          <a:ln/>
        </p:spPr>
        <p:txBody>
          <a:bodyPr wrap="square" lIns="0" tIns="0" rIns="0" bIns="0" rtlCol="0" anchor="ctr">
            <a:normAutofit/>
          </a:bodyPr>
          <a:lstStyle/>
          <a:p>
            <a:pPr marL="0" indent="0" algn="ctr">
              <a:buNone/>
            </a:pPr>
            <a:r>
              <a:rPr lang="en-US" sz="1050" dirty="0">
                <a:solidFill>
                  <a:srgbClr val="211B27"/>
                </a:solidFill>
                <a:latin typeface="Aptos" pitchFamily="34" charset="0"/>
                <a:ea typeface="Aptos" pitchFamily="34" charset="-122"/>
                <a:cs typeface="Aptos" pitchFamily="34" charset="-120"/>
              </a:rPr>
              <a:t>underemployed</a:t>
            </a:r>
            <a:endParaRPr lang="en-US" sz="1050" dirty="0"/>
          </a:p>
          <a:p>
            <a:pPr marL="0" indent="0" algn="ctr">
              <a:buNone/>
            </a:pPr>
            <a:r>
              <a:rPr lang="en-US" sz="1050" dirty="0">
                <a:solidFill>
                  <a:srgbClr val="211B27"/>
                </a:solidFill>
                <a:latin typeface="Aptos" pitchFamily="34" charset="0"/>
                <a:ea typeface="Aptos" pitchFamily="34" charset="-122"/>
                <a:cs typeface="Aptos" pitchFamily="34" charset="-120"/>
              </a:rPr>
              <a:t>recent grads</a:t>
            </a:r>
            <a:endParaRPr lang="en-US" sz="1050" dirty="0"/>
          </a:p>
        </p:txBody>
      </p:sp>
      <p:sp>
        <p:nvSpPr>
          <p:cNvPr id="14" name="Shape 11"/>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5" name="Text 12"/>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
        <p:nvSpPr>
          <p:cNvPr id="16" name="Text 13"/>
          <p:cNvSpPr/>
          <p:nvPr/>
        </p:nvSpPr>
        <p:spPr>
          <a:xfrm>
            <a:off x="8321040" y="6656832"/>
            <a:ext cx="3429000" cy="137160"/>
          </a:xfrm>
          <a:prstGeom prst="rect">
            <a:avLst/>
          </a:prstGeom>
          <a:noFill/>
          <a:ln/>
        </p:spPr>
        <p:txBody>
          <a:bodyPr wrap="square" lIns="0" tIns="0" rIns="0" bIns="0" rtlCol="0" anchor="ctr"/>
          <a:lstStyle/>
          <a:p>
            <a:pPr marL="0" indent="0" algn="r">
              <a:buNone/>
            </a:pPr>
            <a:r>
              <a:rPr lang="en-US" sz="680" dirty="0">
                <a:solidFill>
                  <a:srgbClr val="EADDED"/>
                </a:solidFill>
                <a:latin typeface="Aptos" pitchFamily="34" charset="0"/>
                <a:ea typeface="Aptos" pitchFamily="34" charset="-122"/>
                <a:cs typeface="Aptos" pitchFamily="34" charset="-120"/>
              </a:rPr>
              <a:t>Source: Federal Reserve Bank of New York</a:t>
            </a:r>
            <a:endParaRPr lang="en-US" sz="68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mnt/data/a_close_up_warm_toned_documentary_style_photo_of.jpg"/>
          <p:cNvPicPr>
            <a:picLocks noChangeAspect="1"/>
          </p:cNvPicPr>
          <p:nvPr/>
        </p:nvPicPr>
        <p:blipFill>
          <a:blip r:embed="rId3"/>
          <a:srcRect t="25" b="25"/>
          <a:stretch/>
        </p:blipFill>
        <p:spPr>
          <a:xfrm>
            <a:off x="0" y="0"/>
            <a:ext cx="12191695" cy="6858000"/>
          </a:xfrm>
          <a:prstGeom prst="rect">
            <a:avLst/>
          </a:prstGeom>
        </p:spPr>
      </p:pic>
      <p:sp>
        <p:nvSpPr>
          <p:cNvPr id="5" name="Text 2"/>
          <p:cNvSpPr/>
          <p:nvPr/>
        </p:nvSpPr>
        <p:spPr>
          <a:xfrm>
            <a:off x="713232" y="566928"/>
            <a:ext cx="438912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REFRAMING ALUMNI VALUE</a:t>
            </a:r>
            <a:endParaRPr lang="en-US" sz="1100" dirty="0"/>
          </a:p>
        </p:txBody>
      </p:sp>
      <p:sp>
        <p:nvSpPr>
          <p:cNvPr id="6" name="Text 3"/>
          <p:cNvSpPr/>
          <p:nvPr/>
        </p:nvSpPr>
        <p:spPr>
          <a:xfrm>
            <a:off x="694944" y="1005840"/>
            <a:ext cx="5669280" cy="1371600"/>
          </a:xfrm>
          <a:prstGeom prst="rect">
            <a:avLst/>
          </a:prstGeom>
          <a:noFill/>
          <a:ln/>
        </p:spPr>
        <p:txBody>
          <a:bodyPr wrap="square" lIns="0" tIns="0" rIns="0" bIns="0" rtlCol="0" anchor="ctr">
            <a:normAutofit lnSpcReduction="10000"/>
          </a:bodyPr>
          <a:lstStyle/>
          <a:p>
            <a:pPr marL="0" indent="0">
              <a:buNone/>
            </a:pPr>
            <a:r>
              <a:rPr lang="en-US" sz="4600" b="1" dirty="0">
                <a:solidFill>
                  <a:srgbClr val="FFFFFF"/>
                </a:solidFill>
                <a:latin typeface="Georgia" pitchFamily="34" charset="0"/>
                <a:ea typeface="Georgia" pitchFamily="34" charset="-122"/>
                <a:cs typeface="Georgia" pitchFamily="34" charset="-120"/>
              </a:rPr>
              <a:t>Alumni are not</a:t>
            </a:r>
            <a:endParaRPr lang="en-US" sz="4600" dirty="0"/>
          </a:p>
          <a:p>
            <a:pPr marL="0" indent="0">
              <a:buNone/>
            </a:pPr>
            <a:r>
              <a:rPr lang="en-US" sz="4600" b="1" dirty="0">
                <a:solidFill>
                  <a:srgbClr val="FFFFFF"/>
                </a:solidFill>
                <a:latin typeface="Georgia" pitchFamily="34" charset="0"/>
                <a:ea typeface="Georgia" pitchFamily="34" charset="-122"/>
                <a:cs typeface="Georgia" pitchFamily="34" charset="-120"/>
              </a:rPr>
              <a:t>just an ATM.</a:t>
            </a:r>
            <a:endParaRPr lang="en-US" sz="4600" dirty="0"/>
          </a:p>
        </p:txBody>
      </p:sp>
      <p:sp>
        <p:nvSpPr>
          <p:cNvPr id="7" name="Text 4"/>
          <p:cNvSpPr/>
          <p:nvPr/>
        </p:nvSpPr>
        <p:spPr>
          <a:xfrm>
            <a:off x="6095847" y="1682496"/>
            <a:ext cx="4114800" cy="347472"/>
          </a:xfrm>
          <a:prstGeom prst="rect">
            <a:avLst/>
          </a:prstGeom>
          <a:noFill/>
          <a:ln/>
        </p:spPr>
        <p:txBody>
          <a:bodyPr wrap="square" lIns="254" tIns="254" rIns="254" bIns="254" rtlCol="0" anchor="t">
            <a:normAutofit lnSpcReduction="10000"/>
          </a:bodyPr>
          <a:lstStyle/>
          <a:p>
            <a:pPr marL="0" indent="0">
              <a:buNone/>
            </a:pPr>
            <a:r>
              <a:rPr lang="en-US" sz="2400" b="1" dirty="0">
                <a:solidFill>
                  <a:schemeClr val="bg1"/>
                </a:solidFill>
                <a:latin typeface="Aptos" pitchFamily="34" charset="0"/>
                <a:ea typeface="Aptos" pitchFamily="34" charset="-122"/>
                <a:cs typeface="Aptos" pitchFamily="34" charset="-120"/>
              </a:rPr>
              <a:t>We are capital.</a:t>
            </a:r>
            <a:endParaRPr lang="en-US" sz="2400" b="1" dirty="0">
              <a:solidFill>
                <a:schemeClr val="bg1"/>
              </a:solidFill>
            </a:endParaRPr>
          </a:p>
        </p:txBody>
      </p:sp>
      <p:sp>
        <p:nvSpPr>
          <p:cNvPr id="8" name="Shape 5"/>
          <p:cNvSpPr/>
          <p:nvPr/>
        </p:nvSpPr>
        <p:spPr>
          <a:xfrm>
            <a:off x="777240" y="347472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9" name="Text 6"/>
          <p:cNvSpPr/>
          <p:nvPr/>
        </p:nvSpPr>
        <p:spPr>
          <a:xfrm>
            <a:off x="777240" y="349300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Relationships</a:t>
            </a:r>
            <a:endParaRPr lang="en-US" sz="1150" dirty="0"/>
          </a:p>
        </p:txBody>
      </p:sp>
      <p:sp>
        <p:nvSpPr>
          <p:cNvPr id="10" name="Shape 7"/>
          <p:cNvSpPr/>
          <p:nvPr/>
        </p:nvSpPr>
        <p:spPr>
          <a:xfrm>
            <a:off x="3063240" y="347472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11" name="Text 8"/>
          <p:cNvSpPr/>
          <p:nvPr/>
        </p:nvSpPr>
        <p:spPr>
          <a:xfrm>
            <a:off x="3063240" y="349300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Contracts</a:t>
            </a:r>
            <a:endParaRPr lang="en-US" sz="1150" dirty="0"/>
          </a:p>
        </p:txBody>
      </p:sp>
      <p:sp>
        <p:nvSpPr>
          <p:cNvPr id="12" name="Shape 9"/>
          <p:cNvSpPr/>
          <p:nvPr/>
        </p:nvSpPr>
        <p:spPr>
          <a:xfrm>
            <a:off x="5349240" y="347472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13" name="Text 10"/>
          <p:cNvSpPr/>
          <p:nvPr/>
        </p:nvSpPr>
        <p:spPr>
          <a:xfrm>
            <a:off x="5349240" y="349300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Jobs</a:t>
            </a:r>
            <a:endParaRPr lang="en-US" sz="1150" dirty="0"/>
          </a:p>
        </p:txBody>
      </p:sp>
      <p:sp>
        <p:nvSpPr>
          <p:cNvPr id="14" name="Shape 11"/>
          <p:cNvSpPr/>
          <p:nvPr/>
        </p:nvSpPr>
        <p:spPr>
          <a:xfrm>
            <a:off x="777240" y="429768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15" name="Text 12"/>
          <p:cNvSpPr/>
          <p:nvPr/>
        </p:nvSpPr>
        <p:spPr>
          <a:xfrm>
            <a:off x="777240" y="431596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Wisdom</a:t>
            </a:r>
            <a:endParaRPr lang="en-US" sz="1150" dirty="0"/>
          </a:p>
        </p:txBody>
      </p:sp>
      <p:sp>
        <p:nvSpPr>
          <p:cNvPr id="16" name="Shape 13"/>
          <p:cNvSpPr/>
          <p:nvPr/>
        </p:nvSpPr>
        <p:spPr>
          <a:xfrm>
            <a:off x="3063240" y="429768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17" name="Text 14"/>
          <p:cNvSpPr/>
          <p:nvPr/>
        </p:nvSpPr>
        <p:spPr>
          <a:xfrm>
            <a:off x="3063240" y="431596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Policy</a:t>
            </a:r>
            <a:endParaRPr lang="en-US" sz="1150" dirty="0"/>
          </a:p>
        </p:txBody>
      </p:sp>
      <p:sp>
        <p:nvSpPr>
          <p:cNvPr id="18" name="Shape 15"/>
          <p:cNvSpPr/>
          <p:nvPr/>
        </p:nvSpPr>
        <p:spPr>
          <a:xfrm>
            <a:off x="5349240" y="4343400"/>
            <a:ext cx="2011680" cy="658368"/>
          </a:xfrm>
          <a:prstGeom prst="roundRect">
            <a:avLst>
              <a:gd name="adj" fmla="val 9524"/>
            </a:avLst>
          </a:prstGeom>
          <a:solidFill>
            <a:srgbClr val="4B1D5A">
              <a:alpha val="86000"/>
            </a:srgbClr>
          </a:solidFill>
          <a:ln w="15240">
            <a:solidFill>
              <a:srgbClr val="D4AF37">
                <a:alpha val="60000"/>
              </a:srgbClr>
            </a:solidFill>
            <a:prstDash val="solid"/>
          </a:ln>
        </p:spPr>
        <p:txBody>
          <a:bodyPr/>
          <a:lstStyle/>
          <a:p>
            <a:endParaRPr lang="en-US"/>
          </a:p>
        </p:txBody>
      </p:sp>
      <p:sp>
        <p:nvSpPr>
          <p:cNvPr id="19" name="Text 16"/>
          <p:cNvSpPr/>
          <p:nvPr/>
        </p:nvSpPr>
        <p:spPr>
          <a:xfrm>
            <a:off x="5349240" y="4315968"/>
            <a:ext cx="2011680" cy="640080"/>
          </a:xfrm>
          <a:prstGeom prst="rect">
            <a:avLst/>
          </a:prstGeom>
          <a:noFill/>
          <a:ln/>
        </p:spPr>
        <p:txBody>
          <a:bodyPr wrap="square" lIns="0" tIns="0" rIns="0" bIns="0" rtlCol="0" anchor="ctr"/>
          <a:lstStyle/>
          <a:p>
            <a:pPr marL="0" indent="0" algn="ctr">
              <a:buNone/>
            </a:pPr>
            <a:r>
              <a:rPr sz="1800" b="1">
                <a:solidFill>
                  <a:srgbClr val="FFFFFF"/>
                </a:solidFill>
                <a:latin typeface="Arial"/>
              </a:rPr>
              <a:t>Dollars</a:t>
            </a:r>
            <a:endParaRPr lang="en-US" sz="1150" dirty="0"/>
          </a:p>
        </p:txBody>
      </p:sp>
      <p:sp>
        <p:nvSpPr>
          <p:cNvPr id="20" name="Shape 17"/>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21" name="Text 18"/>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mnt/data/a_highly_detailed_cinematic_digital_illustration.jp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w="12700">
            <a:solidFill>
              <a:srgbClr val="000000">
                <a:alpha val="0"/>
              </a:srgbClr>
            </a:solidFill>
            <a:prstDash val="solid"/>
          </a:ln>
        </p:spPr>
        <p:txBody>
          <a:bodyPr/>
          <a:lstStyle/>
          <a:p>
            <a:endParaRPr lang="en-US"/>
          </a:p>
        </p:txBody>
      </p:sp>
      <p:sp>
        <p:nvSpPr>
          <p:cNvPr id="4" name="Shape 1"/>
          <p:cNvSpPr/>
          <p:nvPr/>
        </p:nvSpPr>
        <p:spPr>
          <a:xfrm>
            <a:off x="0" y="0"/>
            <a:ext cx="12191695" cy="6858000"/>
          </a:xfrm>
          <a:prstGeom prst="rect">
            <a:avLst/>
          </a:prstGeom>
          <a:solidFill>
            <a:srgbClr val="2F1239">
              <a:alpha val="65000"/>
            </a:srgbClr>
          </a:solidFill>
          <a:ln w="12700">
            <a:solidFill>
              <a:srgbClr val="2F1239">
                <a:alpha val="0"/>
              </a:srgbClr>
            </a:solidFill>
            <a:prstDash val="solid"/>
          </a:ln>
        </p:spPr>
        <p:txBody>
          <a:bodyPr/>
          <a:lstStyle/>
          <a:p>
            <a:endParaRPr lang="en-US"/>
          </a:p>
        </p:txBody>
      </p:sp>
      <p:sp>
        <p:nvSpPr>
          <p:cNvPr id="5" name="Text 2"/>
          <p:cNvSpPr/>
          <p:nvPr/>
        </p:nvSpPr>
        <p:spPr>
          <a:xfrm>
            <a:off x="640080" y="457200"/>
            <a:ext cx="475488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THE ALUMNI POWER AGENDA</a:t>
            </a:r>
            <a:endParaRPr lang="en-US" sz="1100" dirty="0"/>
          </a:p>
        </p:txBody>
      </p:sp>
      <p:sp>
        <p:nvSpPr>
          <p:cNvPr id="6" name="Text 3"/>
          <p:cNvSpPr/>
          <p:nvPr/>
        </p:nvSpPr>
        <p:spPr>
          <a:xfrm>
            <a:off x="640080" y="868680"/>
            <a:ext cx="4846320" cy="1207008"/>
          </a:xfrm>
          <a:prstGeom prst="rect">
            <a:avLst/>
          </a:prstGeom>
          <a:noFill/>
          <a:ln/>
        </p:spPr>
        <p:txBody>
          <a:bodyPr wrap="square" lIns="0" tIns="0" rIns="0" bIns="0" rtlCol="0" anchor="ctr">
            <a:normAutofit lnSpcReduction="10000"/>
          </a:bodyPr>
          <a:lstStyle/>
          <a:p>
            <a:pPr marL="0" indent="0">
              <a:buNone/>
            </a:pPr>
            <a:r>
              <a:rPr lang="en-US" sz="4000" b="1" dirty="0">
                <a:solidFill>
                  <a:srgbClr val="FFFFFF"/>
                </a:solidFill>
                <a:latin typeface="Georgia" pitchFamily="34" charset="0"/>
                <a:ea typeface="Georgia" pitchFamily="34" charset="-122"/>
                <a:cs typeface="Georgia" pitchFamily="34" charset="-120"/>
              </a:rPr>
              <a:t>Five forms of</a:t>
            </a:r>
            <a:endParaRPr lang="en-US" sz="4000" dirty="0"/>
          </a:p>
          <a:p>
            <a:pPr marL="0" indent="0">
              <a:buNone/>
            </a:pPr>
            <a:r>
              <a:rPr lang="en-US" sz="4000" b="1" dirty="0">
                <a:solidFill>
                  <a:srgbClr val="FFFFFF"/>
                </a:solidFill>
                <a:latin typeface="Georgia" pitchFamily="34" charset="0"/>
                <a:ea typeface="Georgia" pitchFamily="34" charset="-122"/>
                <a:cs typeface="Georgia" pitchFamily="34" charset="-120"/>
              </a:rPr>
              <a:t>collective power</a:t>
            </a:r>
            <a:endParaRPr lang="en-US" sz="4000" dirty="0"/>
          </a:p>
        </p:txBody>
      </p:sp>
      <p:sp>
        <p:nvSpPr>
          <p:cNvPr id="7" name="Text 4"/>
          <p:cNvSpPr/>
          <p:nvPr/>
        </p:nvSpPr>
        <p:spPr>
          <a:xfrm>
            <a:off x="6126480" y="877824"/>
            <a:ext cx="274320" cy="228600"/>
          </a:xfrm>
          <a:prstGeom prst="rect">
            <a:avLst/>
          </a:prstGeom>
          <a:noFill/>
          <a:ln/>
        </p:spPr>
        <p:txBody>
          <a:bodyPr wrap="square" lIns="0" tIns="0" rIns="0" bIns="0" rtlCol="0" anchor="ctr"/>
          <a:lstStyle/>
          <a:p>
            <a:pPr marL="0" indent="0">
              <a:buNone/>
            </a:pPr>
            <a:r>
              <a:rPr lang="en-US" sz="2000" b="1" dirty="0">
                <a:solidFill>
                  <a:srgbClr val="F4D976"/>
                </a:solidFill>
                <a:latin typeface="Georgia" pitchFamily="34" charset="0"/>
                <a:ea typeface="Georgia" pitchFamily="34" charset="-122"/>
                <a:cs typeface="Georgia" pitchFamily="34" charset="-120"/>
              </a:rPr>
              <a:t>1</a:t>
            </a:r>
            <a:endParaRPr lang="en-US" sz="2000" dirty="0"/>
          </a:p>
        </p:txBody>
      </p:sp>
      <p:sp>
        <p:nvSpPr>
          <p:cNvPr id="8" name="Text 5"/>
          <p:cNvSpPr/>
          <p:nvPr/>
        </p:nvSpPr>
        <p:spPr>
          <a:xfrm>
            <a:off x="6537960" y="841248"/>
            <a:ext cx="38404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Shared intelligence</a:t>
            </a:r>
            <a:endParaRPr lang="en-US" sz="2000" dirty="0"/>
          </a:p>
        </p:txBody>
      </p:sp>
      <p:sp>
        <p:nvSpPr>
          <p:cNvPr id="9" name="Text 6"/>
          <p:cNvSpPr/>
          <p:nvPr/>
        </p:nvSpPr>
        <p:spPr>
          <a:xfrm>
            <a:off x="6537960" y="1152144"/>
            <a:ext cx="4389120" cy="219456"/>
          </a:xfrm>
          <a:prstGeom prst="rect">
            <a:avLst/>
          </a:prstGeom>
          <a:noFill/>
          <a:ln/>
        </p:spPr>
        <p:txBody>
          <a:bodyPr wrap="square" lIns="0" tIns="0" rIns="0" bIns="0" rtlCol="0" anchor="ctr"/>
          <a:lstStyle/>
          <a:p>
            <a:pPr marL="0" indent="0">
              <a:buNone/>
            </a:pPr>
            <a:r>
              <a:rPr lang="en-US" sz="1150" dirty="0">
                <a:solidFill>
                  <a:srgbClr val="EADDED"/>
                </a:solidFill>
                <a:latin typeface="Aptos" pitchFamily="34" charset="0"/>
                <a:ea typeface="Aptos" pitchFamily="34" charset="-122"/>
                <a:cs typeface="Aptos" pitchFamily="34" charset="-120"/>
              </a:rPr>
              <a:t>grant alerts · policy shifts · templates</a:t>
            </a:r>
            <a:endParaRPr lang="en-US" sz="1150" dirty="0"/>
          </a:p>
        </p:txBody>
      </p:sp>
      <p:sp>
        <p:nvSpPr>
          <p:cNvPr id="10" name="Shape 7"/>
          <p:cNvSpPr/>
          <p:nvPr/>
        </p:nvSpPr>
        <p:spPr>
          <a:xfrm>
            <a:off x="6537960" y="1536192"/>
            <a:ext cx="4160520" cy="0"/>
          </a:xfrm>
          <a:prstGeom prst="line">
            <a:avLst/>
          </a:prstGeom>
          <a:noFill/>
          <a:ln w="12700">
            <a:solidFill>
              <a:srgbClr val="D4AF37">
                <a:alpha val="50000"/>
              </a:srgbClr>
            </a:solidFill>
            <a:prstDash val="solid"/>
          </a:ln>
        </p:spPr>
        <p:txBody>
          <a:bodyPr/>
          <a:lstStyle/>
          <a:p>
            <a:endParaRPr lang="en-US"/>
          </a:p>
        </p:txBody>
      </p:sp>
      <p:sp>
        <p:nvSpPr>
          <p:cNvPr id="11" name="Text 8"/>
          <p:cNvSpPr/>
          <p:nvPr/>
        </p:nvSpPr>
        <p:spPr>
          <a:xfrm>
            <a:off x="6126480" y="1892808"/>
            <a:ext cx="274320" cy="228600"/>
          </a:xfrm>
          <a:prstGeom prst="rect">
            <a:avLst/>
          </a:prstGeom>
          <a:noFill/>
          <a:ln/>
        </p:spPr>
        <p:txBody>
          <a:bodyPr wrap="square" lIns="0" tIns="0" rIns="0" bIns="0" rtlCol="0" anchor="ctr"/>
          <a:lstStyle/>
          <a:p>
            <a:pPr marL="0" indent="0">
              <a:buNone/>
            </a:pPr>
            <a:r>
              <a:rPr lang="en-US" sz="2000" b="1" dirty="0">
                <a:solidFill>
                  <a:srgbClr val="F4D976"/>
                </a:solidFill>
                <a:latin typeface="Georgia" pitchFamily="34" charset="0"/>
                <a:ea typeface="Georgia" pitchFamily="34" charset="-122"/>
                <a:cs typeface="Georgia" pitchFamily="34" charset="-120"/>
              </a:rPr>
              <a:t>2</a:t>
            </a:r>
            <a:endParaRPr lang="en-US" sz="2000" dirty="0"/>
          </a:p>
        </p:txBody>
      </p:sp>
      <p:sp>
        <p:nvSpPr>
          <p:cNvPr id="12" name="Text 9"/>
          <p:cNvSpPr/>
          <p:nvPr/>
        </p:nvSpPr>
        <p:spPr>
          <a:xfrm>
            <a:off x="6537960" y="1856232"/>
            <a:ext cx="38404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Employment power</a:t>
            </a:r>
            <a:endParaRPr lang="en-US" sz="2000" dirty="0"/>
          </a:p>
        </p:txBody>
      </p:sp>
      <p:sp>
        <p:nvSpPr>
          <p:cNvPr id="13" name="Text 10"/>
          <p:cNvSpPr/>
          <p:nvPr/>
        </p:nvSpPr>
        <p:spPr>
          <a:xfrm>
            <a:off x="6537960" y="2167128"/>
            <a:ext cx="4389120" cy="219456"/>
          </a:xfrm>
          <a:prstGeom prst="rect">
            <a:avLst/>
          </a:prstGeom>
          <a:noFill/>
          <a:ln/>
        </p:spPr>
        <p:txBody>
          <a:bodyPr wrap="square" lIns="0" tIns="0" rIns="0" bIns="0" rtlCol="0" anchor="ctr"/>
          <a:lstStyle/>
          <a:p>
            <a:pPr marL="0" indent="0">
              <a:buNone/>
            </a:pPr>
            <a:r>
              <a:rPr lang="en-US" sz="1150" dirty="0">
                <a:solidFill>
                  <a:srgbClr val="EADDED"/>
                </a:solidFill>
                <a:latin typeface="Aptos" pitchFamily="34" charset="0"/>
                <a:ea typeface="Aptos" pitchFamily="34" charset="-122"/>
                <a:cs typeface="Aptos" pitchFamily="34" charset="-120"/>
              </a:rPr>
              <a:t>hire · refer · mentor · coach</a:t>
            </a:r>
            <a:endParaRPr lang="en-US" sz="1150" dirty="0"/>
          </a:p>
        </p:txBody>
      </p:sp>
      <p:sp>
        <p:nvSpPr>
          <p:cNvPr id="14" name="Shape 11"/>
          <p:cNvSpPr/>
          <p:nvPr/>
        </p:nvSpPr>
        <p:spPr>
          <a:xfrm>
            <a:off x="6537960" y="2551176"/>
            <a:ext cx="4160520" cy="0"/>
          </a:xfrm>
          <a:prstGeom prst="line">
            <a:avLst/>
          </a:prstGeom>
          <a:noFill/>
          <a:ln w="12700">
            <a:solidFill>
              <a:srgbClr val="D4AF37">
                <a:alpha val="50000"/>
              </a:srgbClr>
            </a:solidFill>
            <a:prstDash val="solid"/>
          </a:ln>
        </p:spPr>
        <p:txBody>
          <a:bodyPr/>
          <a:lstStyle/>
          <a:p>
            <a:endParaRPr lang="en-US"/>
          </a:p>
        </p:txBody>
      </p:sp>
      <p:sp>
        <p:nvSpPr>
          <p:cNvPr id="15" name="Text 12"/>
          <p:cNvSpPr/>
          <p:nvPr/>
        </p:nvSpPr>
        <p:spPr>
          <a:xfrm>
            <a:off x="6126480" y="2907792"/>
            <a:ext cx="274320" cy="228600"/>
          </a:xfrm>
          <a:prstGeom prst="rect">
            <a:avLst/>
          </a:prstGeom>
          <a:noFill/>
          <a:ln/>
        </p:spPr>
        <p:txBody>
          <a:bodyPr wrap="square" lIns="0" tIns="0" rIns="0" bIns="0" rtlCol="0" anchor="ctr"/>
          <a:lstStyle/>
          <a:p>
            <a:pPr marL="0" indent="0">
              <a:buNone/>
            </a:pPr>
            <a:r>
              <a:rPr lang="en-US" sz="2000" b="1" dirty="0">
                <a:solidFill>
                  <a:srgbClr val="F4D976"/>
                </a:solidFill>
                <a:latin typeface="Georgia" pitchFamily="34" charset="0"/>
                <a:ea typeface="Georgia" pitchFamily="34" charset="-122"/>
                <a:cs typeface="Georgia" pitchFamily="34" charset="-120"/>
              </a:rPr>
              <a:t>3</a:t>
            </a:r>
            <a:endParaRPr lang="en-US" sz="2000" dirty="0"/>
          </a:p>
        </p:txBody>
      </p:sp>
      <p:sp>
        <p:nvSpPr>
          <p:cNvPr id="16" name="Text 13"/>
          <p:cNvSpPr/>
          <p:nvPr/>
        </p:nvSpPr>
        <p:spPr>
          <a:xfrm>
            <a:off x="6537960" y="2871216"/>
            <a:ext cx="38404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Financial power</a:t>
            </a:r>
            <a:endParaRPr lang="en-US" sz="2000" dirty="0"/>
          </a:p>
        </p:txBody>
      </p:sp>
      <p:sp>
        <p:nvSpPr>
          <p:cNvPr id="17" name="Text 14"/>
          <p:cNvSpPr/>
          <p:nvPr/>
        </p:nvSpPr>
        <p:spPr>
          <a:xfrm>
            <a:off x="6537960" y="3182112"/>
            <a:ext cx="4389120" cy="219456"/>
          </a:xfrm>
          <a:prstGeom prst="rect">
            <a:avLst/>
          </a:prstGeom>
          <a:noFill/>
          <a:ln/>
        </p:spPr>
        <p:txBody>
          <a:bodyPr wrap="square" lIns="0" tIns="0" rIns="0" bIns="0" rtlCol="0" anchor="ctr"/>
          <a:lstStyle/>
          <a:p>
            <a:pPr marL="0" indent="0">
              <a:buNone/>
            </a:pPr>
            <a:r>
              <a:rPr lang="en-US" sz="1150" dirty="0">
                <a:solidFill>
                  <a:srgbClr val="EADDED"/>
                </a:solidFill>
                <a:latin typeface="Aptos" pitchFamily="34" charset="0"/>
                <a:ea typeface="Aptos" pitchFamily="34" charset="-122"/>
                <a:cs typeface="Aptos" pitchFamily="34" charset="-120"/>
              </a:rPr>
              <a:t>giving · endowment · vendor support</a:t>
            </a:r>
            <a:endParaRPr lang="en-US" sz="1150" dirty="0"/>
          </a:p>
        </p:txBody>
      </p:sp>
      <p:sp>
        <p:nvSpPr>
          <p:cNvPr id="18" name="Shape 15"/>
          <p:cNvSpPr/>
          <p:nvPr/>
        </p:nvSpPr>
        <p:spPr>
          <a:xfrm>
            <a:off x="6537960" y="3566160"/>
            <a:ext cx="4160520" cy="0"/>
          </a:xfrm>
          <a:prstGeom prst="line">
            <a:avLst/>
          </a:prstGeom>
          <a:noFill/>
          <a:ln w="12700">
            <a:solidFill>
              <a:srgbClr val="D4AF37">
                <a:alpha val="50000"/>
              </a:srgbClr>
            </a:solidFill>
            <a:prstDash val="solid"/>
          </a:ln>
        </p:spPr>
        <p:txBody>
          <a:bodyPr/>
          <a:lstStyle/>
          <a:p>
            <a:endParaRPr lang="en-US"/>
          </a:p>
        </p:txBody>
      </p:sp>
      <p:sp>
        <p:nvSpPr>
          <p:cNvPr id="19" name="Text 16"/>
          <p:cNvSpPr/>
          <p:nvPr/>
        </p:nvSpPr>
        <p:spPr>
          <a:xfrm>
            <a:off x="6126480" y="3922776"/>
            <a:ext cx="274320" cy="228600"/>
          </a:xfrm>
          <a:prstGeom prst="rect">
            <a:avLst/>
          </a:prstGeom>
          <a:noFill/>
          <a:ln/>
        </p:spPr>
        <p:txBody>
          <a:bodyPr wrap="square" lIns="0" tIns="0" rIns="0" bIns="0" rtlCol="0" anchor="ctr"/>
          <a:lstStyle/>
          <a:p>
            <a:pPr marL="0" indent="0">
              <a:buNone/>
            </a:pPr>
            <a:r>
              <a:rPr lang="en-US" sz="2000" b="1" dirty="0">
                <a:solidFill>
                  <a:srgbClr val="F4D976"/>
                </a:solidFill>
                <a:latin typeface="Georgia" pitchFamily="34" charset="0"/>
                <a:ea typeface="Georgia" pitchFamily="34" charset="-122"/>
                <a:cs typeface="Georgia" pitchFamily="34" charset="-120"/>
              </a:rPr>
              <a:t>4</a:t>
            </a:r>
            <a:endParaRPr lang="en-US" sz="2000" dirty="0"/>
          </a:p>
        </p:txBody>
      </p:sp>
      <p:sp>
        <p:nvSpPr>
          <p:cNvPr id="20" name="Text 17"/>
          <p:cNvSpPr/>
          <p:nvPr/>
        </p:nvSpPr>
        <p:spPr>
          <a:xfrm>
            <a:off x="6537960" y="3886200"/>
            <a:ext cx="38404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Advocacy power</a:t>
            </a:r>
            <a:endParaRPr lang="en-US" sz="2000" dirty="0"/>
          </a:p>
        </p:txBody>
      </p:sp>
      <p:sp>
        <p:nvSpPr>
          <p:cNvPr id="21" name="Text 18"/>
          <p:cNvSpPr/>
          <p:nvPr/>
        </p:nvSpPr>
        <p:spPr>
          <a:xfrm>
            <a:off x="6537960" y="4197096"/>
            <a:ext cx="4389120" cy="219456"/>
          </a:xfrm>
          <a:prstGeom prst="rect">
            <a:avLst/>
          </a:prstGeom>
          <a:noFill/>
          <a:ln/>
        </p:spPr>
        <p:txBody>
          <a:bodyPr wrap="square" lIns="0" tIns="0" rIns="0" bIns="0" rtlCol="0" anchor="ctr"/>
          <a:lstStyle/>
          <a:p>
            <a:pPr marL="0" indent="0">
              <a:buNone/>
            </a:pPr>
            <a:r>
              <a:rPr lang="en-US" sz="1150" dirty="0">
                <a:solidFill>
                  <a:srgbClr val="EADDED"/>
                </a:solidFill>
                <a:latin typeface="Aptos" pitchFamily="34" charset="0"/>
                <a:ea typeface="Aptos" pitchFamily="34" charset="-122"/>
                <a:cs typeface="Aptos" pitchFamily="34" charset="-120"/>
              </a:rPr>
              <a:t>budgets · boards · public narrative</a:t>
            </a:r>
            <a:endParaRPr lang="en-US" sz="1150" dirty="0"/>
          </a:p>
        </p:txBody>
      </p:sp>
      <p:sp>
        <p:nvSpPr>
          <p:cNvPr id="22" name="Shape 19"/>
          <p:cNvSpPr/>
          <p:nvPr/>
        </p:nvSpPr>
        <p:spPr>
          <a:xfrm>
            <a:off x="6537960" y="4581144"/>
            <a:ext cx="4160520" cy="0"/>
          </a:xfrm>
          <a:prstGeom prst="line">
            <a:avLst/>
          </a:prstGeom>
          <a:noFill/>
          <a:ln w="12700">
            <a:solidFill>
              <a:srgbClr val="D4AF37">
                <a:alpha val="50000"/>
              </a:srgbClr>
            </a:solidFill>
            <a:prstDash val="solid"/>
          </a:ln>
        </p:spPr>
        <p:txBody>
          <a:bodyPr/>
          <a:lstStyle/>
          <a:p>
            <a:endParaRPr lang="en-US"/>
          </a:p>
        </p:txBody>
      </p:sp>
      <p:sp>
        <p:nvSpPr>
          <p:cNvPr id="23" name="Text 20"/>
          <p:cNvSpPr/>
          <p:nvPr/>
        </p:nvSpPr>
        <p:spPr>
          <a:xfrm>
            <a:off x="6126480" y="4937760"/>
            <a:ext cx="274320" cy="228600"/>
          </a:xfrm>
          <a:prstGeom prst="rect">
            <a:avLst/>
          </a:prstGeom>
          <a:noFill/>
          <a:ln/>
        </p:spPr>
        <p:txBody>
          <a:bodyPr wrap="square" lIns="0" tIns="0" rIns="0" bIns="0" rtlCol="0" anchor="ctr"/>
          <a:lstStyle/>
          <a:p>
            <a:pPr marL="0" indent="0">
              <a:buNone/>
            </a:pPr>
            <a:r>
              <a:rPr lang="en-US" sz="2000" b="1" dirty="0">
                <a:solidFill>
                  <a:srgbClr val="F4D976"/>
                </a:solidFill>
                <a:latin typeface="Georgia" pitchFamily="34" charset="0"/>
                <a:ea typeface="Georgia" pitchFamily="34" charset="-122"/>
                <a:cs typeface="Georgia" pitchFamily="34" charset="-120"/>
              </a:rPr>
              <a:t>5</a:t>
            </a:r>
            <a:endParaRPr lang="en-US" sz="2000" dirty="0"/>
          </a:p>
        </p:txBody>
      </p:sp>
      <p:sp>
        <p:nvSpPr>
          <p:cNvPr id="24" name="Text 21"/>
          <p:cNvSpPr/>
          <p:nvPr/>
        </p:nvSpPr>
        <p:spPr>
          <a:xfrm>
            <a:off x="6537960" y="4901184"/>
            <a:ext cx="3840480" cy="274320"/>
          </a:xfrm>
          <a:prstGeom prst="rect">
            <a:avLst/>
          </a:prstGeom>
          <a:noFill/>
          <a:ln/>
        </p:spPr>
        <p:txBody>
          <a:bodyPr wrap="square" lIns="0" tIns="0" rIns="0" bIns="0" rtlCol="0" anchor="ctr"/>
          <a:lstStyle/>
          <a:p>
            <a:pPr marL="0" indent="0">
              <a:buNone/>
            </a:pPr>
            <a:r>
              <a:rPr lang="en-US" sz="2000" b="1" dirty="0">
                <a:solidFill>
                  <a:srgbClr val="FFFFFF"/>
                </a:solidFill>
                <a:latin typeface="Aptos" pitchFamily="34" charset="0"/>
                <a:ea typeface="Aptos" pitchFamily="34" charset="-122"/>
                <a:cs typeface="Aptos" pitchFamily="34" charset="-120"/>
              </a:rPr>
              <a:t>Leadership succession</a:t>
            </a:r>
            <a:endParaRPr lang="en-US" sz="2000" dirty="0"/>
          </a:p>
        </p:txBody>
      </p:sp>
      <p:sp>
        <p:nvSpPr>
          <p:cNvPr id="25" name="Text 22"/>
          <p:cNvSpPr/>
          <p:nvPr/>
        </p:nvSpPr>
        <p:spPr>
          <a:xfrm>
            <a:off x="6537960" y="5212080"/>
            <a:ext cx="4389120" cy="219456"/>
          </a:xfrm>
          <a:prstGeom prst="rect">
            <a:avLst/>
          </a:prstGeom>
          <a:noFill/>
          <a:ln/>
        </p:spPr>
        <p:txBody>
          <a:bodyPr wrap="square" lIns="0" tIns="0" rIns="0" bIns="0" rtlCol="0" anchor="ctr"/>
          <a:lstStyle/>
          <a:p>
            <a:pPr marL="0" indent="0">
              <a:buNone/>
            </a:pPr>
            <a:r>
              <a:rPr lang="en-US" sz="1150" dirty="0">
                <a:solidFill>
                  <a:srgbClr val="EADDED"/>
                </a:solidFill>
                <a:latin typeface="Aptos" pitchFamily="34" charset="0"/>
                <a:ea typeface="Aptos" pitchFamily="34" charset="-122"/>
                <a:cs typeface="Aptos" pitchFamily="34" charset="-120"/>
              </a:rPr>
              <a:t>train younger alumni now</a:t>
            </a:r>
            <a:endParaRPr lang="en-US" sz="1150" dirty="0"/>
          </a:p>
        </p:txBody>
      </p:sp>
      <p:sp>
        <p:nvSpPr>
          <p:cNvPr id="26" name="Shape 23"/>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27" name="Text 24"/>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mnt/data/a_wide_indoor_scene_of_a_community_meeting_or_work.jpg"/>
          <p:cNvPicPr>
            <a:picLocks noChangeAspect="1"/>
          </p:cNvPicPr>
          <p:nvPr/>
        </p:nvPicPr>
        <p:blipFill>
          <a:blip r:embed="rId3"/>
          <a:srcRect t="25" b="25"/>
          <a:stretch/>
        </p:blipFill>
        <p:spPr>
          <a:xfrm>
            <a:off x="0" y="-19962"/>
            <a:ext cx="12191695" cy="6858000"/>
          </a:xfrm>
          <a:prstGeom prst="rect">
            <a:avLst/>
          </a:prstGeom>
        </p:spPr>
      </p:pic>
      <p:sp>
        <p:nvSpPr>
          <p:cNvPr id="5" name="Text 2"/>
          <p:cNvSpPr/>
          <p:nvPr/>
        </p:nvSpPr>
        <p:spPr>
          <a:xfrm>
            <a:off x="1293683" y="341934"/>
            <a:ext cx="4965450" cy="256032"/>
          </a:xfrm>
          <a:prstGeom prst="rect">
            <a:avLst/>
          </a:prstGeom>
          <a:noFill/>
          <a:ln/>
        </p:spPr>
        <p:txBody>
          <a:bodyPr wrap="square" lIns="0" tIns="0" rIns="0" bIns="0" rtlCol="0" anchor="ctr"/>
          <a:lstStyle/>
          <a:p>
            <a:pPr marL="0" indent="0">
              <a:buNone/>
            </a:pPr>
            <a:r>
              <a:rPr lang="en-US" sz="2400" b="1" dirty="0">
                <a:solidFill>
                  <a:srgbClr val="F4D976"/>
                </a:solidFill>
                <a:latin typeface="Aptos" pitchFamily="34" charset="0"/>
                <a:ea typeface="Aptos" pitchFamily="34" charset="-122"/>
                <a:cs typeface="Aptos" pitchFamily="34" charset="-120"/>
              </a:rPr>
              <a:t>DO NOT LET THEM DISCONNECT US</a:t>
            </a:r>
            <a:endParaRPr lang="en-US" sz="2400" dirty="0"/>
          </a:p>
        </p:txBody>
      </p:sp>
      <p:sp>
        <p:nvSpPr>
          <p:cNvPr id="6" name="Text 3"/>
          <p:cNvSpPr/>
          <p:nvPr/>
        </p:nvSpPr>
        <p:spPr>
          <a:xfrm>
            <a:off x="928116" y="1833436"/>
            <a:ext cx="4526280" cy="1463040"/>
          </a:xfrm>
          <a:prstGeom prst="rect">
            <a:avLst/>
          </a:prstGeom>
          <a:noFill/>
          <a:ln/>
        </p:spPr>
        <p:txBody>
          <a:bodyPr wrap="square" lIns="0" tIns="0" rIns="0" bIns="0" rtlCol="0" anchor="ctr">
            <a:normAutofit fontScale="92500"/>
          </a:bodyPr>
          <a:lstStyle/>
          <a:p>
            <a:pPr marL="0" indent="0">
              <a:buNone/>
            </a:pPr>
            <a:r>
              <a:rPr lang="en-US" sz="3400" b="1" dirty="0">
                <a:solidFill>
                  <a:srgbClr val="FFFFFF"/>
                </a:solidFill>
                <a:latin typeface="Georgia" pitchFamily="34" charset="0"/>
                <a:ea typeface="Georgia" pitchFamily="34" charset="-122"/>
                <a:cs typeface="Georgia" pitchFamily="34" charset="-120"/>
              </a:rPr>
              <a:t>Compete on the field.</a:t>
            </a:r>
            <a:endParaRPr lang="en-US" sz="3400" dirty="0"/>
          </a:p>
          <a:p>
            <a:pPr marL="0" indent="0">
              <a:buNone/>
            </a:pPr>
            <a:r>
              <a:rPr lang="en-US" sz="3400" b="1" dirty="0">
                <a:solidFill>
                  <a:srgbClr val="FFFFFF"/>
                </a:solidFill>
                <a:latin typeface="Georgia" pitchFamily="34" charset="0"/>
                <a:ea typeface="Georgia" pitchFamily="34" charset="-122"/>
                <a:cs typeface="Georgia" pitchFamily="34" charset="-120"/>
              </a:rPr>
              <a:t>Collaborate for the future.</a:t>
            </a:r>
            <a:endParaRPr lang="en-US" sz="3400" dirty="0"/>
          </a:p>
        </p:txBody>
      </p:sp>
      <p:sp>
        <p:nvSpPr>
          <p:cNvPr id="7" name="Text 4"/>
          <p:cNvSpPr/>
          <p:nvPr/>
        </p:nvSpPr>
        <p:spPr>
          <a:xfrm>
            <a:off x="928116" y="3525429"/>
            <a:ext cx="4480560" cy="457200"/>
          </a:xfrm>
          <a:prstGeom prst="rect">
            <a:avLst/>
          </a:prstGeom>
          <a:noFill/>
          <a:ln/>
        </p:spPr>
        <p:txBody>
          <a:bodyPr wrap="square" lIns="254" tIns="254" rIns="254" bIns="254" rtlCol="0" anchor="t">
            <a:noAutofit/>
          </a:bodyPr>
          <a:lstStyle/>
          <a:p>
            <a:pPr marL="0" indent="0">
              <a:buNone/>
            </a:pPr>
            <a:r>
              <a:rPr lang="en-US" sz="2400" b="1" dirty="0">
                <a:ln w="0"/>
                <a:solidFill>
                  <a:schemeClr val="bg1"/>
                </a:solidFill>
                <a:effectLst>
                  <a:outerShdw blurRad="38100" dist="19050" dir="2700000" algn="tl" rotWithShape="0">
                    <a:schemeClr val="dk1">
                      <a:alpha val="40000"/>
                    </a:schemeClr>
                  </a:outerShdw>
                </a:effectLst>
                <a:latin typeface="Aptos" pitchFamily="34" charset="0"/>
                <a:ea typeface="Aptos" pitchFamily="34" charset="-122"/>
                <a:cs typeface="Aptos" pitchFamily="34" charset="-120"/>
              </a:rPr>
              <a:t>School pride should not become information hoarding</a:t>
            </a:r>
            <a:r>
              <a:rPr lang="en-US" sz="2400" b="1" dirty="0">
                <a:ln w="0"/>
                <a:effectLst>
                  <a:outerShdw blurRad="38100" dist="19050" dir="2700000" algn="tl" rotWithShape="0">
                    <a:schemeClr val="dk1">
                      <a:alpha val="40000"/>
                    </a:schemeClr>
                  </a:outerShdw>
                </a:effectLst>
                <a:latin typeface="Aptos" pitchFamily="34" charset="0"/>
                <a:ea typeface="Aptos" pitchFamily="34" charset="-122"/>
                <a:cs typeface="Aptos" pitchFamily="34" charset="-120"/>
              </a:rPr>
              <a:t>.</a:t>
            </a:r>
            <a:endParaRPr lang="en-US" sz="2400" b="1" dirty="0">
              <a:ln w="0"/>
              <a:effectLst>
                <a:outerShdw blurRad="38100" dist="19050" dir="2700000" algn="tl" rotWithShape="0">
                  <a:schemeClr val="dk1">
                    <a:alpha val="40000"/>
                  </a:schemeClr>
                </a:outerShdw>
              </a:effectLst>
            </a:endParaRPr>
          </a:p>
        </p:txBody>
      </p:sp>
      <p:sp>
        <p:nvSpPr>
          <p:cNvPr id="8" name="Text 5"/>
          <p:cNvSpPr/>
          <p:nvPr/>
        </p:nvSpPr>
        <p:spPr>
          <a:xfrm>
            <a:off x="6720840" y="4281194"/>
            <a:ext cx="5261665" cy="868680"/>
          </a:xfrm>
          <a:prstGeom prst="rect">
            <a:avLst/>
          </a:prstGeom>
          <a:noFill/>
          <a:ln/>
        </p:spPr>
        <p:txBody>
          <a:bodyPr wrap="square" lIns="254" tIns="254" rIns="254" bIns="254" rtlCol="0" anchor="t">
            <a:noAutofit/>
          </a:bodyPr>
          <a:lstStyle/>
          <a:p>
            <a:pPr marL="0" indent="0">
              <a:buNone/>
            </a:pPr>
            <a:r>
              <a:rPr lang="en-US" sz="2800" b="1" dirty="0">
                <a:solidFill>
                  <a:srgbClr val="F3ECF5"/>
                </a:solidFill>
                <a:latin typeface="Aptos" pitchFamily="34" charset="0"/>
                <a:ea typeface="Aptos" pitchFamily="34" charset="-122"/>
                <a:cs typeface="Aptos" pitchFamily="34" charset="-120"/>
              </a:rPr>
              <a:t>When one association learns, every association should have a way to learn. That is not charity. That is strategy.</a:t>
            </a:r>
            <a:endParaRPr lang="en-US" sz="2800" b="1"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mnt/data/a_warm_realistic_photograph_of_a_classroom_scene.jp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50000"/>
            </a:srgbClr>
          </a:solidFill>
          <a:ln w="12700">
            <a:solidFill>
              <a:srgbClr val="000000">
                <a:alpha val="0"/>
              </a:srgbClr>
            </a:solidFill>
            <a:prstDash val="solid"/>
          </a:ln>
        </p:spPr>
        <p:txBody>
          <a:bodyPr/>
          <a:lstStyle/>
          <a:p>
            <a:endParaRPr lang="en-US"/>
          </a:p>
        </p:txBody>
      </p:sp>
      <p:sp>
        <p:nvSpPr>
          <p:cNvPr id="5" name="Text 2"/>
          <p:cNvSpPr/>
          <p:nvPr/>
        </p:nvSpPr>
        <p:spPr>
          <a:xfrm>
            <a:off x="685800" y="502920"/>
            <a:ext cx="5669280" cy="256032"/>
          </a:xfrm>
          <a:prstGeom prst="rect">
            <a:avLst/>
          </a:prstGeom>
          <a:noFill/>
          <a:ln/>
        </p:spPr>
        <p:txBody>
          <a:bodyPr wrap="square" lIns="0" tIns="0" rIns="0" bIns="0" rtlCol="0" anchor="ctr"/>
          <a:lstStyle/>
          <a:p>
            <a:pPr marL="0" indent="0">
              <a:buNone/>
            </a:pPr>
            <a:r>
              <a:rPr lang="en-US" sz="1100" b="1" dirty="0">
                <a:solidFill>
                  <a:srgbClr val="F4D976"/>
                </a:solidFill>
                <a:latin typeface="Aptos" pitchFamily="34" charset="0"/>
                <a:ea typeface="Aptos" pitchFamily="34" charset="-122"/>
                <a:cs typeface="Aptos" pitchFamily="34" charset="-120"/>
              </a:rPr>
              <a:t>THE COLLECTIVE LEGACY COMMITMENT</a:t>
            </a:r>
            <a:endParaRPr lang="en-US" sz="1100" dirty="0"/>
          </a:p>
        </p:txBody>
      </p:sp>
      <p:sp>
        <p:nvSpPr>
          <p:cNvPr id="6" name="Text 3"/>
          <p:cNvSpPr/>
          <p:nvPr/>
        </p:nvSpPr>
        <p:spPr>
          <a:xfrm>
            <a:off x="685800" y="896112"/>
            <a:ext cx="5943600" cy="621792"/>
          </a:xfrm>
          <a:prstGeom prst="rect">
            <a:avLst/>
          </a:prstGeom>
          <a:noFill/>
          <a:ln/>
        </p:spPr>
        <p:txBody>
          <a:bodyPr wrap="square" lIns="0" tIns="0" rIns="0" bIns="0" rtlCol="0" anchor="ctr">
            <a:normAutofit fontScale="92500"/>
          </a:bodyPr>
          <a:lstStyle/>
          <a:p>
            <a:pPr marL="0" indent="0">
              <a:buNone/>
            </a:pPr>
            <a:r>
              <a:rPr lang="en-US" sz="3400" b="1" dirty="0">
                <a:solidFill>
                  <a:srgbClr val="FFFFFF"/>
                </a:solidFill>
                <a:latin typeface="Georgia" pitchFamily="34" charset="0"/>
                <a:ea typeface="Georgia" pitchFamily="34" charset="-122"/>
                <a:cs typeface="Georgia" pitchFamily="34" charset="-120"/>
              </a:rPr>
              <a:t>Before the next conference:</a:t>
            </a:r>
            <a:endParaRPr lang="en-US" sz="3400" dirty="0"/>
          </a:p>
        </p:txBody>
      </p:sp>
      <p:sp>
        <p:nvSpPr>
          <p:cNvPr id="7" name="Shape 4"/>
          <p:cNvSpPr/>
          <p:nvPr/>
        </p:nvSpPr>
        <p:spPr>
          <a:xfrm>
            <a:off x="749808" y="1856232"/>
            <a:ext cx="256032" cy="256032"/>
          </a:xfrm>
          <a:prstGeom prst="ellipse">
            <a:avLst/>
          </a:prstGeom>
          <a:solidFill>
            <a:srgbClr val="D4AF37"/>
          </a:solidFill>
          <a:ln w="12700">
            <a:solidFill>
              <a:srgbClr val="D4AF37"/>
            </a:solidFill>
            <a:prstDash val="solid"/>
          </a:ln>
        </p:spPr>
        <p:txBody>
          <a:bodyPr/>
          <a:lstStyle/>
          <a:p>
            <a:endParaRPr lang="en-US"/>
          </a:p>
        </p:txBody>
      </p:sp>
      <p:sp>
        <p:nvSpPr>
          <p:cNvPr id="8" name="Text 5"/>
          <p:cNvSpPr/>
          <p:nvPr/>
        </p:nvSpPr>
        <p:spPr>
          <a:xfrm>
            <a:off x="1143000" y="1828800"/>
            <a:ext cx="5669280" cy="310896"/>
          </a:xfrm>
          <a:prstGeom prst="rect">
            <a:avLst/>
          </a:prstGeom>
          <a:noFill/>
          <a:ln/>
        </p:spPr>
        <p:txBody>
          <a:bodyPr wrap="square" lIns="0" tIns="0" rIns="0" bIns="0" rtlCol="0" anchor="ctr"/>
          <a:lstStyle/>
          <a:p>
            <a:pPr marL="0" indent="0">
              <a:buNone/>
            </a:pPr>
            <a:r>
              <a:rPr lang="en-US" sz="2100" b="1" dirty="0">
                <a:solidFill>
                  <a:srgbClr val="FFFFFF"/>
                </a:solidFill>
                <a:latin typeface="Aptos" pitchFamily="34" charset="0"/>
                <a:ea typeface="Aptos" pitchFamily="34" charset="-122"/>
                <a:cs typeface="Aptos" pitchFamily="34" charset="-120"/>
              </a:rPr>
              <a:t>Share one proven resource.</a:t>
            </a:r>
            <a:endParaRPr lang="en-US" sz="2100" dirty="0"/>
          </a:p>
        </p:txBody>
      </p:sp>
      <p:sp>
        <p:nvSpPr>
          <p:cNvPr id="9" name="Shape 6"/>
          <p:cNvSpPr/>
          <p:nvPr/>
        </p:nvSpPr>
        <p:spPr>
          <a:xfrm>
            <a:off x="749808" y="2514600"/>
            <a:ext cx="256032" cy="256032"/>
          </a:xfrm>
          <a:prstGeom prst="ellipse">
            <a:avLst/>
          </a:prstGeom>
          <a:solidFill>
            <a:srgbClr val="D4AF37"/>
          </a:solidFill>
          <a:ln w="12700">
            <a:solidFill>
              <a:srgbClr val="D4AF37"/>
            </a:solidFill>
            <a:prstDash val="solid"/>
          </a:ln>
        </p:spPr>
        <p:txBody>
          <a:bodyPr/>
          <a:lstStyle/>
          <a:p>
            <a:endParaRPr lang="en-US"/>
          </a:p>
        </p:txBody>
      </p:sp>
      <p:sp>
        <p:nvSpPr>
          <p:cNvPr id="10" name="Text 7"/>
          <p:cNvSpPr/>
          <p:nvPr/>
        </p:nvSpPr>
        <p:spPr>
          <a:xfrm>
            <a:off x="1143000" y="2487168"/>
            <a:ext cx="5669280" cy="310896"/>
          </a:xfrm>
          <a:prstGeom prst="rect">
            <a:avLst/>
          </a:prstGeom>
          <a:noFill/>
          <a:ln/>
        </p:spPr>
        <p:txBody>
          <a:bodyPr wrap="square" lIns="0" tIns="0" rIns="0" bIns="0" rtlCol="0" anchor="ctr"/>
          <a:lstStyle/>
          <a:p>
            <a:pPr marL="0" indent="0">
              <a:buNone/>
            </a:pPr>
            <a:r>
              <a:rPr lang="en-US" sz="2100" b="1" dirty="0">
                <a:solidFill>
                  <a:srgbClr val="FFFFFF"/>
                </a:solidFill>
                <a:latin typeface="Aptos" pitchFamily="34" charset="0"/>
                <a:ea typeface="Aptos" pitchFamily="34" charset="-122"/>
                <a:cs typeface="Aptos" pitchFamily="34" charset="-120"/>
              </a:rPr>
              <a:t>Open one employment or mentoring door.</a:t>
            </a:r>
            <a:endParaRPr lang="en-US" sz="2100" dirty="0"/>
          </a:p>
        </p:txBody>
      </p:sp>
      <p:sp>
        <p:nvSpPr>
          <p:cNvPr id="11" name="Shape 8"/>
          <p:cNvSpPr/>
          <p:nvPr/>
        </p:nvSpPr>
        <p:spPr>
          <a:xfrm>
            <a:off x="749808" y="3172968"/>
            <a:ext cx="256032" cy="256032"/>
          </a:xfrm>
          <a:prstGeom prst="ellipse">
            <a:avLst/>
          </a:prstGeom>
          <a:solidFill>
            <a:srgbClr val="D4AF37"/>
          </a:solidFill>
          <a:ln w="12700">
            <a:solidFill>
              <a:srgbClr val="D4AF37"/>
            </a:solidFill>
            <a:prstDash val="solid"/>
          </a:ln>
        </p:spPr>
        <p:txBody>
          <a:bodyPr/>
          <a:lstStyle/>
          <a:p>
            <a:endParaRPr lang="en-US"/>
          </a:p>
        </p:txBody>
      </p:sp>
      <p:sp>
        <p:nvSpPr>
          <p:cNvPr id="12" name="Text 9"/>
          <p:cNvSpPr/>
          <p:nvPr/>
        </p:nvSpPr>
        <p:spPr>
          <a:xfrm>
            <a:off x="1143000" y="3145536"/>
            <a:ext cx="5669280" cy="310896"/>
          </a:xfrm>
          <a:prstGeom prst="rect">
            <a:avLst/>
          </a:prstGeom>
          <a:noFill/>
          <a:ln/>
        </p:spPr>
        <p:txBody>
          <a:bodyPr wrap="square" lIns="0" tIns="0" rIns="0" bIns="0" rtlCol="0" anchor="ctr"/>
          <a:lstStyle/>
          <a:p>
            <a:pPr marL="0" indent="0">
              <a:buNone/>
            </a:pPr>
            <a:r>
              <a:rPr lang="en-US" sz="2100" b="1" dirty="0">
                <a:solidFill>
                  <a:srgbClr val="FFFFFF"/>
                </a:solidFill>
                <a:latin typeface="Aptos" pitchFamily="34" charset="0"/>
                <a:ea typeface="Aptos" pitchFamily="34" charset="-122"/>
                <a:cs typeface="Aptos" pitchFamily="34" charset="-120"/>
              </a:rPr>
              <a:t>Build one cross-HBCU partnership.</a:t>
            </a:r>
            <a:endParaRPr lang="en-US" sz="2100" dirty="0"/>
          </a:p>
        </p:txBody>
      </p:sp>
      <p:sp>
        <p:nvSpPr>
          <p:cNvPr id="13" name="Shape 10"/>
          <p:cNvSpPr/>
          <p:nvPr/>
        </p:nvSpPr>
        <p:spPr>
          <a:xfrm>
            <a:off x="749808" y="3831336"/>
            <a:ext cx="256032" cy="256032"/>
          </a:xfrm>
          <a:prstGeom prst="ellipse">
            <a:avLst/>
          </a:prstGeom>
          <a:solidFill>
            <a:srgbClr val="D4AF37"/>
          </a:solidFill>
          <a:ln w="12700">
            <a:solidFill>
              <a:srgbClr val="D4AF37"/>
            </a:solidFill>
            <a:prstDash val="solid"/>
          </a:ln>
        </p:spPr>
        <p:txBody>
          <a:bodyPr/>
          <a:lstStyle/>
          <a:p>
            <a:endParaRPr lang="en-US"/>
          </a:p>
        </p:txBody>
      </p:sp>
      <p:sp>
        <p:nvSpPr>
          <p:cNvPr id="14" name="Text 11"/>
          <p:cNvSpPr/>
          <p:nvPr/>
        </p:nvSpPr>
        <p:spPr>
          <a:xfrm>
            <a:off x="1143000" y="3803904"/>
            <a:ext cx="5669280" cy="310896"/>
          </a:xfrm>
          <a:prstGeom prst="rect">
            <a:avLst/>
          </a:prstGeom>
          <a:noFill/>
          <a:ln/>
        </p:spPr>
        <p:txBody>
          <a:bodyPr wrap="square" lIns="0" tIns="0" rIns="0" bIns="0" rtlCol="0" anchor="ctr"/>
          <a:lstStyle/>
          <a:p>
            <a:pPr marL="0" indent="0">
              <a:buNone/>
            </a:pPr>
            <a:r>
              <a:rPr lang="en-US" sz="2100" b="1" dirty="0">
                <a:solidFill>
                  <a:srgbClr val="FFFFFF"/>
                </a:solidFill>
                <a:latin typeface="Aptos" pitchFamily="34" charset="0"/>
                <a:ea typeface="Aptos" pitchFamily="34" charset="-122"/>
                <a:cs typeface="Aptos" pitchFamily="34" charset="-120"/>
              </a:rPr>
              <a:t>Train one emerging alumni leader.</a:t>
            </a:r>
            <a:endParaRPr lang="en-US" sz="2100" dirty="0"/>
          </a:p>
        </p:txBody>
      </p:sp>
      <p:sp>
        <p:nvSpPr>
          <p:cNvPr id="15" name="Shape 12"/>
          <p:cNvSpPr/>
          <p:nvPr/>
        </p:nvSpPr>
        <p:spPr>
          <a:xfrm>
            <a:off x="749808" y="4489704"/>
            <a:ext cx="256032" cy="256032"/>
          </a:xfrm>
          <a:prstGeom prst="ellipse">
            <a:avLst/>
          </a:prstGeom>
          <a:solidFill>
            <a:srgbClr val="D4AF37"/>
          </a:solidFill>
          <a:ln w="12700">
            <a:solidFill>
              <a:srgbClr val="D4AF37"/>
            </a:solidFill>
            <a:prstDash val="solid"/>
          </a:ln>
        </p:spPr>
        <p:txBody>
          <a:bodyPr/>
          <a:lstStyle/>
          <a:p>
            <a:endParaRPr lang="en-US"/>
          </a:p>
        </p:txBody>
      </p:sp>
      <p:sp>
        <p:nvSpPr>
          <p:cNvPr id="16" name="Text 13"/>
          <p:cNvSpPr/>
          <p:nvPr/>
        </p:nvSpPr>
        <p:spPr>
          <a:xfrm>
            <a:off x="1143000" y="4462272"/>
            <a:ext cx="5669280" cy="310896"/>
          </a:xfrm>
          <a:prstGeom prst="rect">
            <a:avLst/>
          </a:prstGeom>
          <a:noFill/>
          <a:ln/>
        </p:spPr>
        <p:txBody>
          <a:bodyPr wrap="square" lIns="0" tIns="0" rIns="0" bIns="0" rtlCol="0" anchor="ctr"/>
          <a:lstStyle/>
          <a:p>
            <a:pPr marL="0" indent="0">
              <a:buNone/>
            </a:pPr>
            <a:r>
              <a:rPr lang="en-US" sz="2100" b="1" dirty="0">
                <a:solidFill>
                  <a:srgbClr val="FFFFFF"/>
                </a:solidFill>
                <a:latin typeface="Aptos" pitchFamily="34" charset="0"/>
                <a:ea typeface="Aptos" pitchFamily="34" charset="-122"/>
                <a:cs typeface="Aptos" pitchFamily="34" charset="-120"/>
              </a:rPr>
              <a:t>Report one measurable result.</a:t>
            </a:r>
            <a:endParaRPr lang="en-US" sz="2100" dirty="0"/>
          </a:p>
        </p:txBody>
      </p:sp>
      <p:sp>
        <p:nvSpPr>
          <p:cNvPr id="17" name="Text 14"/>
          <p:cNvSpPr/>
          <p:nvPr/>
        </p:nvSpPr>
        <p:spPr>
          <a:xfrm>
            <a:off x="749808" y="5422392"/>
            <a:ext cx="5120640" cy="384048"/>
          </a:xfrm>
          <a:prstGeom prst="rect">
            <a:avLst/>
          </a:prstGeom>
          <a:noFill/>
          <a:ln/>
        </p:spPr>
        <p:txBody>
          <a:bodyPr wrap="square" lIns="254" tIns="254" rIns="254" bIns="254" rtlCol="0" anchor="t">
            <a:normAutofit/>
          </a:bodyPr>
          <a:lstStyle/>
          <a:p>
            <a:pPr marL="0" indent="0">
              <a:buNone/>
            </a:pPr>
            <a:r>
              <a:rPr lang="en-US" sz="2400" b="1" dirty="0">
                <a:solidFill>
                  <a:srgbClr val="F4D976"/>
                </a:solidFill>
                <a:latin typeface="Aptos" pitchFamily="34" charset="0"/>
                <a:ea typeface="Aptos" pitchFamily="34" charset="-122"/>
                <a:cs typeface="Aptos" pitchFamily="34" charset="-120"/>
              </a:rPr>
              <a:t>Move from activity to impact.</a:t>
            </a:r>
            <a:endParaRPr lang="en-US" sz="2400" dirty="0"/>
          </a:p>
        </p:txBody>
      </p:sp>
      <p:sp>
        <p:nvSpPr>
          <p:cNvPr id="18" name="Shape 15"/>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9" name="Text 16"/>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mnt/data/a_wide_warm_outdoor_scene_at_what_looks_like_a_ca.jp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82000"/>
            </a:srgbClr>
          </a:solidFill>
          <a:ln w="12700">
            <a:solidFill>
              <a:srgbClr val="000000">
                <a:alpha val="0"/>
              </a:srgbClr>
            </a:solidFill>
            <a:prstDash val="solid"/>
          </a:ln>
        </p:spPr>
        <p:txBody>
          <a:bodyPr/>
          <a:lstStyle/>
          <a:p>
            <a:endParaRPr lang="en-US" dirty="0"/>
          </a:p>
        </p:txBody>
      </p:sp>
      <p:sp>
        <p:nvSpPr>
          <p:cNvPr id="5" name="Text 2"/>
          <p:cNvSpPr/>
          <p:nvPr/>
        </p:nvSpPr>
        <p:spPr>
          <a:xfrm>
            <a:off x="896112" y="978408"/>
            <a:ext cx="4297680" cy="256032"/>
          </a:xfrm>
          <a:prstGeom prst="rect">
            <a:avLst/>
          </a:prstGeom>
          <a:noFill/>
          <a:ln/>
        </p:spPr>
        <p:txBody>
          <a:bodyPr wrap="square" lIns="0" tIns="0" rIns="0" bIns="0" rtlCol="0" anchor="ctr"/>
          <a:lstStyle/>
          <a:p>
            <a:pPr marL="0" indent="0">
              <a:buNone/>
            </a:pPr>
            <a:r>
              <a:rPr lang="en-US" sz="2400" b="1" dirty="0">
                <a:solidFill>
                  <a:srgbClr val="F4D976"/>
                </a:solidFill>
                <a:latin typeface="Aptos" pitchFamily="34" charset="0"/>
                <a:ea typeface="Aptos" pitchFamily="34" charset="-122"/>
                <a:cs typeface="Aptos" pitchFamily="34" charset="-120"/>
              </a:rPr>
              <a:t>JOY IS STRATEGY TOO</a:t>
            </a:r>
            <a:endParaRPr lang="en-US" sz="2400" dirty="0"/>
          </a:p>
        </p:txBody>
      </p:sp>
      <p:sp>
        <p:nvSpPr>
          <p:cNvPr id="6" name="Text 3"/>
          <p:cNvSpPr/>
          <p:nvPr/>
        </p:nvSpPr>
        <p:spPr>
          <a:xfrm>
            <a:off x="868680" y="1389888"/>
            <a:ext cx="4251960" cy="1417320"/>
          </a:xfrm>
          <a:prstGeom prst="rect">
            <a:avLst/>
          </a:prstGeom>
          <a:noFill/>
          <a:ln/>
        </p:spPr>
        <p:txBody>
          <a:bodyPr wrap="square" lIns="0" tIns="0" rIns="0" bIns="0" rtlCol="0" anchor="ctr">
            <a:normAutofit lnSpcReduction="10000"/>
          </a:bodyPr>
          <a:lstStyle/>
          <a:p>
            <a:pPr marL="0" indent="0">
              <a:buNone/>
            </a:pPr>
            <a:r>
              <a:rPr lang="en-US" sz="3400" b="1" dirty="0">
                <a:solidFill>
                  <a:srgbClr val="FFFFFF"/>
                </a:solidFill>
                <a:latin typeface="Georgia" pitchFamily="34" charset="0"/>
                <a:ea typeface="Georgia" pitchFamily="34" charset="-122"/>
                <a:cs typeface="Georgia" pitchFamily="34" charset="-120"/>
              </a:rPr>
              <a:t>We can love this work</a:t>
            </a:r>
            <a:endParaRPr lang="en-US" sz="3400" dirty="0"/>
          </a:p>
          <a:p>
            <a:pPr marL="0" indent="0">
              <a:buNone/>
            </a:pPr>
            <a:r>
              <a:rPr lang="en-US" sz="3400" b="1" dirty="0">
                <a:solidFill>
                  <a:srgbClr val="FFFFFF"/>
                </a:solidFill>
                <a:latin typeface="Georgia" pitchFamily="34" charset="0"/>
                <a:ea typeface="Georgia" pitchFamily="34" charset="-122"/>
                <a:cs typeface="Georgia" pitchFamily="34" charset="-120"/>
              </a:rPr>
              <a:t>and still have fun.</a:t>
            </a:r>
            <a:endParaRPr lang="en-US" sz="3400" dirty="0"/>
          </a:p>
        </p:txBody>
      </p:sp>
      <p:sp>
        <p:nvSpPr>
          <p:cNvPr id="7" name="Text 4"/>
          <p:cNvSpPr/>
          <p:nvPr/>
        </p:nvSpPr>
        <p:spPr>
          <a:xfrm>
            <a:off x="896112" y="3017519"/>
            <a:ext cx="4297680" cy="841247"/>
          </a:xfrm>
          <a:prstGeom prst="rect">
            <a:avLst/>
          </a:prstGeom>
          <a:noFill/>
          <a:ln/>
        </p:spPr>
        <p:txBody>
          <a:bodyPr wrap="square" lIns="254" tIns="254" rIns="254" bIns="254" rtlCol="0" anchor="t">
            <a:noAutofit/>
          </a:bodyPr>
          <a:lstStyle/>
          <a:p>
            <a:pPr marL="0" indent="0">
              <a:buNone/>
            </a:pPr>
            <a:r>
              <a:rPr lang="en-US" sz="2400" b="1" dirty="0">
                <a:solidFill>
                  <a:srgbClr val="F4D976"/>
                </a:solidFill>
                <a:latin typeface="Aptos" pitchFamily="34" charset="0"/>
                <a:ea typeface="Aptos" pitchFamily="34" charset="-122"/>
                <a:cs typeface="Aptos" pitchFamily="34" charset="-120"/>
              </a:rPr>
              <a:t>Joy keeps movements from turning into meetings with snacks.</a:t>
            </a:r>
            <a:endParaRPr lang="en-US" sz="2400" dirty="0"/>
          </a:p>
        </p:txBody>
      </p:sp>
      <p:sp>
        <p:nvSpPr>
          <p:cNvPr id="8" name="Text 5"/>
          <p:cNvSpPr/>
          <p:nvPr/>
        </p:nvSpPr>
        <p:spPr>
          <a:xfrm>
            <a:off x="868679" y="4309141"/>
            <a:ext cx="6523793" cy="841248"/>
          </a:xfrm>
          <a:prstGeom prst="rect">
            <a:avLst/>
          </a:prstGeom>
          <a:noFill/>
          <a:ln/>
        </p:spPr>
        <p:txBody>
          <a:bodyPr wrap="square" lIns="254" tIns="254" rIns="254" bIns="254" rtlCol="0" anchor="t">
            <a:noAutofit/>
          </a:bodyPr>
          <a:lstStyle/>
          <a:p>
            <a:pPr marL="0" indent="0">
              <a:buNone/>
            </a:pPr>
            <a:r>
              <a:rPr lang="en-US" sz="2800" dirty="0">
                <a:solidFill>
                  <a:srgbClr val="F3ECF5"/>
                </a:solidFill>
                <a:latin typeface="Aptos" pitchFamily="34" charset="0"/>
                <a:ea typeface="Aptos" pitchFamily="34" charset="-122"/>
                <a:cs typeface="Aptos" pitchFamily="34" charset="-120"/>
              </a:rPr>
              <a:t>We are not just protecting institutions. We are protecting belonging, music, memory, community, and a future our students can feel.</a:t>
            </a:r>
            <a:endParaRPr lang="en-US" sz="2800" dirty="0"/>
          </a:p>
        </p:txBody>
      </p:sp>
      <p:sp>
        <p:nvSpPr>
          <p:cNvPr id="9" name="Shape 6"/>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0" name="Text 7"/>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Dr. Evelyn Bethune · NHBCUAAF · August 8, 2026</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mnt/data/a_bright_sunlit_outdoor_collegiate_campus_scene_i.jp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00000">
              <a:alpha val="70000"/>
            </a:srgbClr>
          </a:solidFill>
          <a:ln w="12700">
            <a:solidFill>
              <a:srgbClr val="000000">
                <a:alpha val="0"/>
              </a:srgbClr>
            </a:solidFill>
            <a:prstDash val="solid"/>
          </a:ln>
        </p:spPr>
        <p:txBody>
          <a:bodyPr/>
          <a:lstStyle/>
          <a:p>
            <a:endParaRPr lang="en-US"/>
          </a:p>
        </p:txBody>
      </p:sp>
      <p:sp>
        <p:nvSpPr>
          <p:cNvPr id="5" name="Text 2"/>
          <p:cNvSpPr/>
          <p:nvPr/>
        </p:nvSpPr>
        <p:spPr>
          <a:xfrm>
            <a:off x="713232" y="594360"/>
            <a:ext cx="4023360" cy="256032"/>
          </a:xfrm>
          <a:prstGeom prst="rect">
            <a:avLst/>
          </a:prstGeom>
          <a:noFill/>
          <a:ln/>
        </p:spPr>
        <p:txBody>
          <a:bodyPr wrap="square" lIns="0" tIns="0" rIns="0" bIns="0" rtlCol="0" anchor="ctr"/>
          <a:lstStyle/>
          <a:p>
            <a:pPr marL="0" indent="0">
              <a:buNone/>
            </a:pPr>
            <a:r>
              <a:rPr lang="en-US" sz="3200" b="1" dirty="0">
                <a:solidFill>
                  <a:srgbClr val="F4D976"/>
                </a:solidFill>
                <a:latin typeface="Aptos" pitchFamily="34" charset="0"/>
                <a:ea typeface="Aptos" pitchFamily="34" charset="-122"/>
                <a:cs typeface="Aptos" pitchFamily="34" charset="-120"/>
              </a:rPr>
              <a:t>CLOSING CHARGE</a:t>
            </a:r>
            <a:endParaRPr lang="en-US" sz="3200" dirty="0"/>
          </a:p>
        </p:txBody>
      </p:sp>
      <p:sp>
        <p:nvSpPr>
          <p:cNvPr id="6" name="Text 3"/>
          <p:cNvSpPr/>
          <p:nvPr/>
        </p:nvSpPr>
        <p:spPr>
          <a:xfrm>
            <a:off x="694944" y="1115568"/>
            <a:ext cx="6492240" cy="1554480"/>
          </a:xfrm>
          <a:prstGeom prst="rect">
            <a:avLst/>
          </a:prstGeom>
          <a:noFill/>
          <a:ln/>
        </p:spPr>
        <p:txBody>
          <a:bodyPr wrap="square" lIns="0" tIns="0" rIns="0" bIns="0" rtlCol="0" anchor="ctr">
            <a:normAutofit fontScale="92500" lnSpcReduction="20000"/>
          </a:bodyPr>
          <a:lstStyle/>
          <a:p>
            <a:pPr marL="0" indent="0">
              <a:buNone/>
            </a:pPr>
            <a:r>
              <a:rPr lang="en-US" sz="4200" b="1" dirty="0">
                <a:solidFill>
                  <a:srgbClr val="FFFFFF"/>
                </a:solidFill>
                <a:latin typeface="Georgia" pitchFamily="34" charset="0"/>
                <a:ea typeface="Georgia" pitchFamily="34" charset="-122"/>
                <a:cs typeface="Georgia" pitchFamily="34" charset="-120"/>
              </a:rPr>
              <a:t>Apart, we carry pride.</a:t>
            </a:r>
            <a:endParaRPr lang="en-US" sz="4200" dirty="0"/>
          </a:p>
          <a:p>
            <a:pPr marL="0" indent="0">
              <a:buNone/>
            </a:pPr>
            <a:r>
              <a:rPr lang="en-US" sz="4200" b="1" dirty="0">
                <a:solidFill>
                  <a:srgbClr val="FFFFFF"/>
                </a:solidFill>
                <a:latin typeface="Georgia" pitchFamily="34" charset="0"/>
                <a:ea typeface="Georgia" pitchFamily="34" charset="-122"/>
                <a:cs typeface="Georgia" pitchFamily="34" charset="-120"/>
              </a:rPr>
              <a:t>Together, we carry power.</a:t>
            </a:r>
            <a:endParaRPr lang="en-US" sz="4200" dirty="0"/>
          </a:p>
        </p:txBody>
      </p:sp>
      <p:sp>
        <p:nvSpPr>
          <p:cNvPr id="7" name="Text 4"/>
          <p:cNvSpPr/>
          <p:nvPr/>
        </p:nvSpPr>
        <p:spPr>
          <a:xfrm>
            <a:off x="731520" y="3072384"/>
            <a:ext cx="5760720" cy="658368"/>
          </a:xfrm>
          <a:prstGeom prst="rect">
            <a:avLst/>
          </a:prstGeom>
          <a:noFill/>
          <a:ln/>
        </p:spPr>
        <p:txBody>
          <a:bodyPr wrap="square" lIns="254" tIns="254" rIns="254" bIns="254" rtlCol="0" anchor="t">
            <a:noAutofit/>
          </a:bodyPr>
          <a:lstStyle/>
          <a:p>
            <a:pPr marL="0" indent="0">
              <a:buNone/>
            </a:pPr>
            <a:r>
              <a:rPr lang="en-US" sz="3200" dirty="0">
                <a:solidFill>
                  <a:srgbClr val="F3ECF5"/>
                </a:solidFill>
                <a:latin typeface="Aptos" pitchFamily="34" charset="0"/>
                <a:ea typeface="Aptos" pitchFamily="34" charset="-122"/>
                <a:cs typeface="Aptos" pitchFamily="34" charset="-120"/>
              </a:rPr>
              <a:t>Let the record show: when the ground shifted, HBCU alumni did not scatter. We organized.</a:t>
            </a:r>
            <a:endParaRPr lang="en-US" sz="3200" dirty="0"/>
          </a:p>
        </p:txBody>
      </p:sp>
      <p:sp>
        <p:nvSpPr>
          <p:cNvPr id="8" name="Shape 5"/>
          <p:cNvSpPr/>
          <p:nvPr/>
        </p:nvSpPr>
        <p:spPr>
          <a:xfrm>
            <a:off x="731520" y="3986784"/>
            <a:ext cx="3291840" cy="0"/>
          </a:xfrm>
          <a:prstGeom prst="line">
            <a:avLst/>
          </a:prstGeom>
          <a:noFill/>
          <a:ln w="38100">
            <a:solidFill>
              <a:srgbClr val="D4AF37"/>
            </a:solidFill>
            <a:prstDash val="solid"/>
          </a:ln>
        </p:spPr>
        <p:txBody>
          <a:bodyPr/>
          <a:lstStyle/>
          <a:p>
            <a:endParaRPr lang="en-US"/>
          </a:p>
        </p:txBody>
      </p:sp>
      <p:sp>
        <p:nvSpPr>
          <p:cNvPr id="9" name="Text 6"/>
          <p:cNvSpPr/>
          <p:nvPr/>
        </p:nvSpPr>
        <p:spPr>
          <a:xfrm>
            <a:off x="694944" y="4773168"/>
            <a:ext cx="5577840" cy="402336"/>
          </a:xfrm>
          <a:prstGeom prst="rect">
            <a:avLst/>
          </a:prstGeom>
          <a:noFill/>
          <a:ln/>
        </p:spPr>
        <p:txBody>
          <a:bodyPr wrap="square" lIns="254" tIns="254" rIns="254" bIns="254" rtlCol="0" anchor="t">
            <a:normAutofit/>
          </a:bodyPr>
          <a:lstStyle/>
          <a:p>
            <a:pPr marL="0" indent="0">
              <a:buNone/>
            </a:pPr>
            <a:r>
              <a:rPr lang="en-US" sz="2600" b="1" dirty="0">
                <a:solidFill>
                  <a:srgbClr val="F4D976"/>
                </a:solidFill>
                <a:latin typeface="Aptos" pitchFamily="34" charset="0"/>
                <a:ea typeface="Aptos" pitchFamily="34" charset="-122"/>
                <a:cs typeface="Aptos" pitchFamily="34" charset="-120"/>
              </a:rPr>
              <a:t>We are stronger together than apart.</a:t>
            </a:r>
            <a:endParaRPr lang="en-US" sz="2600" dirty="0"/>
          </a:p>
        </p:txBody>
      </p:sp>
      <p:sp>
        <p:nvSpPr>
          <p:cNvPr id="10" name="Shape 7"/>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1" name="Text 8"/>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Continuing the Legacy · Thank You</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BF8F1"/>
        </a:solidFill>
        <a:effectLst/>
      </p:bgPr>
    </p:bg>
    <p:spTree>
      <p:nvGrpSpPr>
        <p:cNvPr id="1" name=""/>
        <p:cNvGrpSpPr/>
        <p:nvPr/>
      </p:nvGrpSpPr>
      <p:grpSpPr>
        <a:xfrm>
          <a:off x="0" y="0"/>
          <a:ext cx="0" cy="0"/>
          <a:chOff x="0" y="0"/>
          <a:chExt cx="0" cy="0"/>
        </a:xfrm>
      </p:grpSpPr>
      <p:sp>
        <p:nvSpPr>
          <p:cNvPr id="2" name="Text 0"/>
          <p:cNvSpPr/>
          <p:nvPr/>
        </p:nvSpPr>
        <p:spPr>
          <a:xfrm>
            <a:off x="658368" y="512064"/>
            <a:ext cx="3840480" cy="256032"/>
          </a:xfrm>
          <a:prstGeom prst="rect">
            <a:avLst/>
          </a:prstGeom>
          <a:noFill/>
          <a:ln/>
        </p:spPr>
        <p:txBody>
          <a:bodyPr wrap="square" lIns="0" tIns="0" rIns="0" bIns="0" rtlCol="0" anchor="ctr"/>
          <a:lstStyle/>
          <a:p>
            <a:pPr marL="0" indent="0">
              <a:buNone/>
            </a:pPr>
            <a:r>
              <a:rPr lang="en-US" sz="1100" b="1" dirty="0">
                <a:solidFill>
                  <a:srgbClr val="4B1D5A"/>
                </a:solidFill>
                <a:latin typeface="Aptos" pitchFamily="34" charset="0"/>
                <a:ea typeface="Aptos" pitchFamily="34" charset="-122"/>
                <a:cs typeface="Aptos" pitchFamily="34" charset="-120"/>
              </a:rPr>
              <a:t>PREPARATION / SOURCES</a:t>
            </a:r>
            <a:endParaRPr lang="en-US" sz="1100" dirty="0"/>
          </a:p>
        </p:txBody>
      </p:sp>
      <p:sp>
        <p:nvSpPr>
          <p:cNvPr id="3" name="Text 1"/>
          <p:cNvSpPr/>
          <p:nvPr/>
        </p:nvSpPr>
        <p:spPr>
          <a:xfrm>
            <a:off x="640080" y="914400"/>
            <a:ext cx="5943600" cy="548640"/>
          </a:xfrm>
          <a:prstGeom prst="rect">
            <a:avLst/>
          </a:prstGeom>
          <a:noFill/>
          <a:ln/>
        </p:spPr>
        <p:txBody>
          <a:bodyPr wrap="square" lIns="0" tIns="0" rIns="0" bIns="0" rtlCol="0" anchor="ctr">
            <a:normAutofit/>
          </a:bodyPr>
          <a:lstStyle/>
          <a:p>
            <a:pPr marL="0" indent="0">
              <a:buNone/>
            </a:pPr>
            <a:r>
              <a:rPr lang="en-US" sz="3200" b="1" dirty="0">
                <a:solidFill>
                  <a:srgbClr val="2F1239"/>
                </a:solidFill>
                <a:latin typeface="Georgia" pitchFamily="34" charset="0"/>
                <a:ea typeface="Georgia" pitchFamily="34" charset="-122"/>
                <a:cs typeface="Georgia" pitchFamily="34" charset="-120"/>
              </a:rPr>
              <a:t>Sources &amp; visual notes</a:t>
            </a:r>
            <a:endParaRPr lang="en-US" sz="3200" dirty="0"/>
          </a:p>
        </p:txBody>
      </p:sp>
      <p:sp>
        <p:nvSpPr>
          <p:cNvPr id="4" name="Text 2"/>
          <p:cNvSpPr/>
          <p:nvPr/>
        </p:nvSpPr>
        <p:spPr>
          <a:xfrm>
            <a:off x="822960" y="1691640"/>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NHBCUAAF: 2026 conference theme; mission; membership and services pages.</a:t>
            </a:r>
            <a:endParaRPr lang="en-US" sz="1360" dirty="0"/>
          </a:p>
        </p:txBody>
      </p:sp>
      <p:sp>
        <p:nvSpPr>
          <p:cNvPr id="5" name="Text 3"/>
          <p:cNvSpPr/>
          <p:nvPr/>
        </p:nvSpPr>
        <p:spPr>
          <a:xfrm>
            <a:off x="822960" y="2258568"/>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U.S. Department of Education: Title III-B / Strengthening HBCUs; FY 2025 HBCU grant investment information.</a:t>
            </a:r>
            <a:endParaRPr lang="en-US" sz="1360" dirty="0"/>
          </a:p>
        </p:txBody>
      </p:sp>
      <p:sp>
        <p:nvSpPr>
          <p:cNvPr id="6" name="Text 4"/>
          <p:cNvSpPr/>
          <p:nvPr/>
        </p:nvSpPr>
        <p:spPr>
          <a:xfrm>
            <a:off x="822960" y="2825496"/>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U.S. Department of Education Office of Inspector General: Review of staffing, operations, contracts and grants, June 2026.</a:t>
            </a:r>
            <a:endParaRPr lang="en-US" sz="1360" dirty="0"/>
          </a:p>
        </p:txBody>
      </p:sp>
      <p:sp>
        <p:nvSpPr>
          <p:cNvPr id="7" name="Text 5"/>
          <p:cNvSpPr/>
          <p:nvPr/>
        </p:nvSpPr>
        <p:spPr>
          <a:xfrm>
            <a:off x="822960" y="3392424"/>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U.S. Departments of Education and Agriculture / USDA: 2023 letters on land-grant HBCU funding disparity.</a:t>
            </a:r>
            <a:endParaRPr lang="en-US" sz="1360" dirty="0"/>
          </a:p>
        </p:txBody>
      </p:sp>
      <p:sp>
        <p:nvSpPr>
          <p:cNvPr id="8" name="Text 6"/>
          <p:cNvSpPr/>
          <p:nvPr/>
        </p:nvSpPr>
        <p:spPr>
          <a:xfrm>
            <a:off x="822960" y="3959352"/>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Federal Reserve Bank of New York: Labor Market for Recent College Graduates interactive data.</a:t>
            </a:r>
            <a:endParaRPr lang="en-US" sz="1360" dirty="0"/>
          </a:p>
        </p:txBody>
      </p:sp>
      <p:sp>
        <p:nvSpPr>
          <p:cNvPr id="9" name="Text 7"/>
          <p:cNvSpPr/>
          <p:nvPr/>
        </p:nvSpPr>
        <p:spPr>
          <a:xfrm>
            <a:off x="822960" y="4526280"/>
            <a:ext cx="10515600" cy="384048"/>
          </a:xfrm>
          <a:prstGeom prst="rect">
            <a:avLst/>
          </a:prstGeom>
          <a:noFill/>
          <a:ln/>
        </p:spPr>
        <p:txBody>
          <a:bodyPr wrap="square" lIns="0" tIns="0" rIns="0" bIns="0" rtlCol="0" anchor="ctr">
            <a:normAutofit lnSpcReduction="10000"/>
          </a:bodyPr>
          <a:lstStyle/>
          <a:p>
            <a:pPr marL="0" indent="0">
              <a:buNone/>
            </a:pPr>
            <a:r>
              <a:rPr lang="en-US" sz="1360" dirty="0">
                <a:solidFill>
                  <a:srgbClr val="211B27"/>
                </a:solidFill>
                <a:latin typeface="Aptos" pitchFamily="34" charset="0"/>
                <a:ea typeface="Aptos" pitchFamily="34" charset="-122"/>
                <a:cs typeface="Aptos" pitchFamily="34" charset="-120"/>
              </a:rPr>
              <a:t>• Mary McLeod Bethune founding story references: Bethune-Cookman University history, NPS/Library of Congress materials; Slide 4 is an illustrative rendering, not an archival photo.</a:t>
            </a:r>
            <a:endParaRPr lang="en-US" sz="1360" dirty="0"/>
          </a:p>
        </p:txBody>
      </p:sp>
      <p:sp>
        <p:nvSpPr>
          <p:cNvPr id="10" name="Text 8"/>
          <p:cNvSpPr/>
          <p:nvPr/>
        </p:nvSpPr>
        <p:spPr>
          <a:xfrm>
            <a:off x="822960" y="5093208"/>
            <a:ext cx="10515600" cy="384048"/>
          </a:xfrm>
          <a:prstGeom prst="rect">
            <a:avLst/>
          </a:prstGeom>
          <a:noFill/>
          <a:ln/>
        </p:spPr>
        <p:txBody>
          <a:bodyPr wrap="square" lIns="0" tIns="0" rIns="0" bIns="0" rtlCol="0" anchor="ctr">
            <a:normAutofit/>
          </a:bodyPr>
          <a:lstStyle/>
          <a:p>
            <a:pPr marL="0" indent="0">
              <a:buNone/>
            </a:pPr>
            <a:r>
              <a:rPr lang="en-US" sz="1360" dirty="0">
                <a:solidFill>
                  <a:srgbClr val="211B27"/>
                </a:solidFill>
                <a:latin typeface="Aptos" pitchFamily="34" charset="0"/>
                <a:ea typeface="Aptos" pitchFamily="34" charset="-122"/>
                <a:cs typeface="Aptos" pitchFamily="34" charset="-120"/>
              </a:rPr>
              <a:t>• Visuals: custom AI-generated images created for this presentation in a purple/gold HBCU legacy style.</a:t>
            </a:r>
            <a:endParaRPr lang="en-US" sz="1360" dirty="0"/>
          </a:p>
        </p:txBody>
      </p:sp>
      <p:sp>
        <p:nvSpPr>
          <p:cNvPr id="11" name="Text 9"/>
          <p:cNvSpPr/>
          <p:nvPr/>
        </p:nvSpPr>
        <p:spPr>
          <a:xfrm>
            <a:off x="822960" y="6080760"/>
            <a:ext cx="9875520" cy="274320"/>
          </a:xfrm>
          <a:prstGeom prst="rect">
            <a:avLst/>
          </a:prstGeom>
          <a:noFill/>
          <a:ln/>
        </p:spPr>
        <p:txBody>
          <a:bodyPr wrap="square" lIns="254" tIns="254" rIns="254" bIns="254" rtlCol="0" anchor="t">
            <a:normAutofit/>
          </a:bodyPr>
          <a:lstStyle/>
          <a:p>
            <a:pPr marL="0" indent="0">
              <a:buNone/>
            </a:pPr>
            <a:r>
              <a:rPr lang="en-US" sz="1200" i="1" dirty="0">
                <a:solidFill>
                  <a:srgbClr val="4B1D5A"/>
                </a:solidFill>
                <a:latin typeface="Aptos" pitchFamily="34" charset="0"/>
                <a:ea typeface="Aptos" pitchFamily="34" charset="-122"/>
                <a:cs typeface="Aptos" pitchFamily="34" charset="-120"/>
              </a:rPr>
              <a:t>Presenter note: Keep source slide hidden if you do not want to show it during the live keynote.</a:t>
            </a:r>
            <a:endParaRPr lang="en-US" sz="1200" dirty="0"/>
          </a:p>
        </p:txBody>
      </p:sp>
      <p:sp>
        <p:nvSpPr>
          <p:cNvPr id="12" name="Shape 10"/>
          <p:cNvSpPr/>
          <p:nvPr/>
        </p:nvSpPr>
        <p:spPr>
          <a:xfrm>
            <a:off x="0" y="6592824"/>
            <a:ext cx="12191695" cy="265176"/>
          </a:xfrm>
          <a:prstGeom prst="rect">
            <a:avLst/>
          </a:prstGeom>
          <a:solidFill>
            <a:srgbClr val="2F1239">
              <a:alpha val="95000"/>
            </a:srgbClr>
          </a:solidFill>
          <a:ln w="12700">
            <a:solidFill>
              <a:srgbClr val="2F1239">
                <a:alpha val="0"/>
              </a:srgbClr>
            </a:solidFill>
            <a:prstDash val="solid"/>
          </a:ln>
        </p:spPr>
        <p:txBody>
          <a:bodyPr/>
          <a:lstStyle/>
          <a:p>
            <a:endParaRPr lang="en-US"/>
          </a:p>
        </p:txBody>
      </p:sp>
      <p:sp>
        <p:nvSpPr>
          <p:cNvPr id="13" name="Text 11"/>
          <p:cNvSpPr/>
          <p:nvPr/>
        </p:nvSpPr>
        <p:spPr>
          <a:xfrm>
            <a:off x="502920" y="6656832"/>
            <a:ext cx="6217920" cy="109728"/>
          </a:xfrm>
          <a:prstGeom prst="rect">
            <a:avLst/>
          </a:prstGeom>
          <a:noFill/>
          <a:ln/>
        </p:spPr>
        <p:txBody>
          <a:bodyPr wrap="square" lIns="0" tIns="0" rIns="0" bIns="0" rtlCol="0" anchor="ctr"/>
          <a:lstStyle/>
          <a:p>
            <a:pPr marL="0" indent="0">
              <a:buNone/>
            </a:pPr>
            <a:r>
              <a:rPr lang="en-US" sz="750" dirty="0">
                <a:solidFill>
                  <a:srgbClr val="EADDED"/>
                </a:solidFill>
                <a:latin typeface="Aptos" pitchFamily="34" charset="0"/>
                <a:ea typeface="Aptos" pitchFamily="34" charset="-122"/>
                <a:cs typeface="Aptos" pitchFamily="34" charset="-120"/>
              </a:rPr>
              <a:t>Appendix · Not intended for live delivery unless requested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TotalTime>
  <Words>1557</Words>
  <Application>Microsoft Office PowerPoint</Application>
  <PresentationFormat>Widescreen</PresentationFormat>
  <Paragraphs>177</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Dr. Evelyn Bethune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the Legacy — We Are Stronger Together Than Apart</dc:title>
  <dc:subject>NHBCUAAF keynote: Continuing the Legacy</dc:subject>
  <dc:creator>OpenAI</dc:creator>
  <cp:lastModifiedBy>DrEvelyn Bethune</cp:lastModifiedBy>
  <cp:revision>1</cp:revision>
  <dcterms:created xsi:type="dcterms:W3CDTF">2026-08-06T18:25:48Z</dcterms:created>
  <dcterms:modified xsi:type="dcterms:W3CDTF">2026-08-07T16:21:37Z</dcterms:modified>
</cp:coreProperties>
</file>