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3"/>
  </p:notesMasterIdLst>
  <p:sldIdLst>
    <p:sldId id="269" r:id="rId2"/>
    <p:sldId id="261" r:id="rId3"/>
    <p:sldId id="256" r:id="rId4"/>
    <p:sldId id="262" r:id="rId5"/>
    <p:sldId id="264" r:id="rId6"/>
    <p:sldId id="267" r:id="rId7"/>
    <p:sldId id="266" r:id="rId8"/>
    <p:sldId id="257" r:id="rId9"/>
    <p:sldId id="265" r:id="rId10"/>
    <p:sldId id="268" r:id="rId11"/>
    <p:sldId id="270" r:id="rId12"/>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381" autoAdjust="0"/>
    <p:restoredTop sz="94660"/>
  </p:normalViewPr>
  <p:slideViewPr>
    <p:cSldViewPr snapToGrid="0">
      <p:cViewPr varScale="1">
        <p:scale>
          <a:sx n="86" d="100"/>
          <a:sy n="86" d="100"/>
        </p:scale>
        <p:origin x="883" y="62"/>
      </p:cViewPr>
      <p:guideLst/>
    </p:cSldViewPr>
  </p:slideViewPr>
  <p:notesTextViewPr>
    <p:cViewPr>
      <p:scale>
        <a:sx n="1" d="1"/>
        <a:sy n="1" d="1"/>
      </p:scale>
      <p:origin x="0" y="0"/>
    </p:cViewPr>
  </p:notesTextViewPr>
  <p:sorterViewPr>
    <p:cViewPr>
      <p:scale>
        <a:sx n="140" d="100"/>
        <a:sy n="140" d="100"/>
      </p:scale>
      <p:origin x="0" y="-1782"/>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1A29F9BF-43CF-4E11-A5C1-AB75C3443296}" type="datetimeFigureOut">
              <a:rPr lang="en-US" smtClean="0"/>
              <a:t>8/7/2026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CB7E0DFC-3EEB-496D-AA41-28E02F466351}" type="slidenum">
              <a:rPr lang="en-US" smtClean="0"/>
              <a:t>‹#›</a:t>
            </a:fld>
            <a:endParaRPr lang="en-US"/>
          </a:p>
        </p:txBody>
      </p:sp>
    </p:spTree>
    <p:extLst>
      <p:ext uri="{BB962C8B-B14F-4D97-AF65-F5344CB8AC3E}">
        <p14:creationId xmlns:p14="http://schemas.microsoft.com/office/powerpoint/2010/main" val="3661821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1E398A-02B8-8021-98F7-12316377C2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9088DB7-A5B8-B346-85CA-80B7B2792CF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9AACF53-1916-9E99-3336-E80FE7D7CFC7}"/>
              </a:ext>
            </a:extLst>
          </p:cNvPr>
          <p:cNvSpPr>
            <a:spLocks noGrp="1"/>
          </p:cNvSpPr>
          <p:nvPr>
            <p:ph type="dt" sz="half" idx="10"/>
          </p:nvPr>
        </p:nvSpPr>
        <p:spPr/>
        <p:txBody>
          <a:bodyPr/>
          <a:lstStyle/>
          <a:p>
            <a:fld id="{7E77F564-883E-414C-9FF4-06EADB56A5F8}" type="datetime1">
              <a:rPr lang="en-US" smtClean="0"/>
              <a:t>8/7/2026</a:t>
            </a:fld>
            <a:endParaRPr lang="en-US"/>
          </a:p>
        </p:txBody>
      </p:sp>
      <p:sp>
        <p:nvSpPr>
          <p:cNvPr id="5" name="Footer Placeholder 4">
            <a:extLst>
              <a:ext uri="{FF2B5EF4-FFF2-40B4-BE49-F238E27FC236}">
                <a16:creationId xmlns:a16="http://schemas.microsoft.com/office/drawing/2014/main" id="{48BC0CD8-2ECB-0C10-0EE0-FDC389BA11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D2293F-BD22-113D-1BC4-928C702FFD45}"/>
              </a:ext>
            </a:extLst>
          </p:cNvPr>
          <p:cNvSpPr>
            <a:spLocks noGrp="1"/>
          </p:cNvSpPr>
          <p:nvPr>
            <p:ph type="sldNum" sz="quarter" idx="12"/>
          </p:nvPr>
        </p:nvSpPr>
        <p:spPr/>
        <p:txBody>
          <a:bodyPr/>
          <a:lstStyle/>
          <a:p>
            <a:fld id="{28EFDFDE-FDA5-4061-BA84-300E4E097FAF}" type="slidenum">
              <a:rPr lang="en-US" smtClean="0"/>
              <a:t>‹#›</a:t>
            </a:fld>
            <a:endParaRPr lang="en-US"/>
          </a:p>
        </p:txBody>
      </p:sp>
    </p:spTree>
    <p:extLst>
      <p:ext uri="{BB962C8B-B14F-4D97-AF65-F5344CB8AC3E}">
        <p14:creationId xmlns:p14="http://schemas.microsoft.com/office/powerpoint/2010/main" val="26389239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B8E06-631E-7994-160D-151E5B3B0A2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EEB676-6113-7F17-B673-A38BCEFF30E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42C545-DFEA-50B1-71AD-EC8B6DE54870}"/>
              </a:ext>
            </a:extLst>
          </p:cNvPr>
          <p:cNvSpPr>
            <a:spLocks noGrp="1"/>
          </p:cNvSpPr>
          <p:nvPr>
            <p:ph type="dt" sz="half" idx="10"/>
          </p:nvPr>
        </p:nvSpPr>
        <p:spPr/>
        <p:txBody>
          <a:bodyPr/>
          <a:lstStyle/>
          <a:p>
            <a:fld id="{E8B712F5-B3ED-495D-BB4C-74792173BF01}" type="datetime1">
              <a:rPr lang="en-US" smtClean="0"/>
              <a:t>8/7/2026</a:t>
            </a:fld>
            <a:endParaRPr lang="en-US"/>
          </a:p>
        </p:txBody>
      </p:sp>
      <p:sp>
        <p:nvSpPr>
          <p:cNvPr id="5" name="Footer Placeholder 4">
            <a:extLst>
              <a:ext uri="{FF2B5EF4-FFF2-40B4-BE49-F238E27FC236}">
                <a16:creationId xmlns:a16="http://schemas.microsoft.com/office/drawing/2014/main" id="{406203B2-B559-B539-FA9B-0BCCD3C3A2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925DB3-B191-5BB5-B77B-AB161738A046}"/>
              </a:ext>
            </a:extLst>
          </p:cNvPr>
          <p:cNvSpPr>
            <a:spLocks noGrp="1"/>
          </p:cNvSpPr>
          <p:nvPr>
            <p:ph type="sldNum" sz="quarter" idx="12"/>
          </p:nvPr>
        </p:nvSpPr>
        <p:spPr/>
        <p:txBody>
          <a:bodyPr/>
          <a:lstStyle/>
          <a:p>
            <a:fld id="{28EFDFDE-FDA5-4061-BA84-300E4E097FAF}" type="slidenum">
              <a:rPr lang="en-US" smtClean="0"/>
              <a:t>‹#›</a:t>
            </a:fld>
            <a:endParaRPr lang="en-US"/>
          </a:p>
        </p:txBody>
      </p:sp>
    </p:spTree>
    <p:extLst>
      <p:ext uri="{BB962C8B-B14F-4D97-AF65-F5344CB8AC3E}">
        <p14:creationId xmlns:p14="http://schemas.microsoft.com/office/powerpoint/2010/main" val="2923191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7491E-92EE-BE68-51DA-F5B948941B5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B04354C-4100-A733-8B46-53597CC3FC9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9D3857-5000-2BCF-3798-D9D0F2663032}"/>
              </a:ext>
            </a:extLst>
          </p:cNvPr>
          <p:cNvSpPr>
            <a:spLocks noGrp="1"/>
          </p:cNvSpPr>
          <p:nvPr>
            <p:ph type="dt" sz="half" idx="10"/>
          </p:nvPr>
        </p:nvSpPr>
        <p:spPr/>
        <p:txBody>
          <a:bodyPr/>
          <a:lstStyle/>
          <a:p>
            <a:fld id="{25BB5187-EBC3-45EE-8C1A-829929B845F9}" type="datetime1">
              <a:rPr lang="en-US" smtClean="0"/>
              <a:t>8/7/2026</a:t>
            </a:fld>
            <a:endParaRPr lang="en-US"/>
          </a:p>
        </p:txBody>
      </p:sp>
      <p:sp>
        <p:nvSpPr>
          <p:cNvPr id="5" name="Footer Placeholder 4">
            <a:extLst>
              <a:ext uri="{FF2B5EF4-FFF2-40B4-BE49-F238E27FC236}">
                <a16:creationId xmlns:a16="http://schemas.microsoft.com/office/drawing/2014/main" id="{99E55B36-9412-ED0F-0C5D-FC470D36FD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4176B2-6007-9056-3C4F-2A4F432B465D}"/>
              </a:ext>
            </a:extLst>
          </p:cNvPr>
          <p:cNvSpPr>
            <a:spLocks noGrp="1"/>
          </p:cNvSpPr>
          <p:nvPr>
            <p:ph type="sldNum" sz="quarter" idx="12"/>
          </p:nvPr>
        </p:nvSpPr>
        <p:spPr/>
        <p:txBody>
          <a:bodyPr/>
          <a:lstStyle/>
          <a:p>
            <a:fld id="{28EFDFDE-FDA5-4061-BA84-300E4E097FAF}" type="slidenum">
              <a:rPr lang="en-US" smtClean="0"/>
              <a:t>‹#›</a:t>
            </a:fld>
            <a:endParaRPr lang="en-US"/>
          </a:p>
        </p:txBody>
      </p:sp>
    </p:spTree>
    <p:extLst>
      <p:ext uri="{BB962C8B-B14F-4D97-AF65-F5344CB8AC3E}">
        <p14:creationId xmlns:p14="http://schemas.microsoft.com/office/powerpoint/2010/main" val="1206326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8DDA5-5D8C-6CDA-D102-552920C0FD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739413E-EB4E-1085-18EB-4A202FC7E90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907722F-1AF3-C29A-1B74-0D29C589CDF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994ADE7-0D33-19D1-6032-E04692E3BEB2}"/>
              </a:ext>
            </a:extLst>
          </p:cNvPr>
          <p:cNvSpPr>
            <a:spLocks noGrp="1"/>
          </p:cNvSpPr>
          <p:nvPr>
            <p:ph type="dt" sz="half" idx="10"/>
          </p:nvPr>
        </p:nvSpPr>
        <p:spPr/>
        <p:txBody>
          <a:bodyPr/>
          <a:lstStyle/>
          <a:p>
            <a:fld id="{1D249208-3855-4872-AAC2-652BA58BB1D8}" type="datetime1">
              <a:rPr lang="en-US" smtClean="0"/>
              <a:t>8/7/2026</a:t>
            </a:fld>
            <a:endParaRPr lang="en-US"/>
          </a:p>
        </p:txBody>
      </p:sp>
      <p:sp>
        <p:nvSpPr>
          <p:cNvPr id="6" name="Footer Placeholder 5">
            <a:extLst>
              <a:ext uri="{FF2B5EF4-FFF2-40B4-BE49-F238E27FC236}">
                <a16:creationId xmlns:a16="http://schemas.microsoft.com/office/drawing/2014/main" id="{DB5486BB-B2DF-6B1E-8DDC-1A3034117A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97C50B-D3F2-6AB4-E7ED-CE0F2EF5525C}"/>
              </a:ext>
            </a:extLst>
          </p:cNvPr>
          <p:cNvSpPr>
            <a:spLocks noGrp="1"/>
          </p:cNvSpPr>
          <p:nvPr>
            <p:ph type="sldNum" sz="quarter" idx="12"/>
          </p:nvPr>
        </p:nvSpPr>
        <p:spPr/>
        <p:txBody>
          <a:bodyPr/>
          <a:lstStyle/>
          <a:p>
            <a:fld id="{28EFDFDE-FDA5-4061-BA84-300E4E097FAF}" type="slidenum">
              <a:rPr lang="en-US" smtClean="0"/>
              <a:t>‹#›</a:t>
            </a:fld>
            <a:endParaRPr lang="en-US"/>
          </a:p>
        </p:txBody>
      </p:sp>
    </p:spTree>
    <p:extLst>
      <p:ext uri="{BB962C8B-B14F-4D97-AF65-F5344CB8AC3E}">
        <p14:creationId xmlns:p14="http://schemas.microsoft.com/office/powerpoint/2010/main" val="14202324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38D73E-8043-6CA7-33BA-8ADD25D35D1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D6CB285-215B-743C-C81D-8F9DAD671CA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E5E982C-49B5-6206-6B3B-1A859506E24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542750-6A34-CD18-E93F-E9F4C7437AC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9E0C4E2-877F-CF5D-D90B-301A4960703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95960B6-E5A1-BC7A-D840-A4F2455538C3}"/>
              </a:ext>
            </a:extLst>
          </p:cNvPr>
          <p:cNvSpPr>
            <a:spLocks noGrp="1"/>
          </p:cNvSpPr>
          <p:nvPr>
            <p:ph type="dt" sz="half" idx="10"/>
          </p:nvPr>
        </p:nvSpPr>
        <p:spPr/>
        <p:txBody>
          <a:bodyPr/>
          <a:lstStyle/>
          <a:p>
            <a:fld id="{7DB5D799-A7BF-4BBC-A702-BC275BF09CF5}" type="datetime1">
              <a:rPr lang="en-US" smtClean="0"/>
              <a:t>8/7/2026</a:t>
            </a:fld>
            <a:endParaRPr lang="en-US"/>
          </a:p>
        </p:txBody>
      </p:sp>
      <p:sp>
        <p:nvSpPr>
          <p:cNvPr id="8" name="Footer Placeholder 7">
            <a:extLst>
              <a:ext uri="{FF2B5EF4-FFF2-40B4-BE49-F238E27FC236}">
                <a16:creationId xmlns:a16="http://schemas.microsoft.com/office/drawing/2014/main" id="{183C500F-E04B-CD11-E50B-E0D45F755E1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485ADB-EAA0-55EA-0DFE-58CC6EACE8C7}"/>
              </a:ext>
            </a:extLst>
          </p:cNvPr>
          <p:cNvSpPr>
            <a:spLocks noGrp="1"/>
          </p:cNvSpPr>
          <p:nvPr>
            <p:ph type="sldNum" sz="quarter" idx="12"/>
          </p:nvPr>
        </p:nvSpPr>
        <p:spPr/>
        <p:txBody>
          <a:bodyPr/>
          <a:lstStyle/>
          <a:p>
            <a:fld id="{28EFDFDE-FDA5-4061-BA84-300E4E097FAF}" type="slidenum">
              <a:rPr lang="en-US" smtClean="0"/>
              <a:t>‹#›</a:t>
            </a:fld>
            <a:endParaRPr lang="en-US"/>
          </a:p>
        </p:txBody>
      </p:sp>
    </p:spTree>
    <p:extLst>
      <p:ext uri="{BB962C8B-B14F-4D97-AF65-F5344CB8AC3E}">
        <p14:creationId xmlns:p14="http://schemas.microsoft.com/office/powerpoint/2010/main" val="42368123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F1C732-7A26-8874-9C2E-AF96FB54188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BC4FE38-EC5B-6F78-AFA1-B186CB0122EF}"/>
              </a:ext>
            </a:extLst>
          </p:cNvPr>
          <p:cNvSpPr>
            <a:spLocks noGrp="1"/>
          </p:cNvSpPr>
          <p:nvPr>
            <p:ph type="dt" sz="half" idx="10"/>
          </p:nvPr>
        </p:nvSpPr>
        <p:spPr/>
        <p:txBody>
          <a:bodyPr/>
          <a:lstStyle/>
          <a:p>
            <a:fld id="{A9355975-3D2D-40D9-A9FA-2614B77D2E0F}" type="datetime1">
              <a:rPr lang="en-US" smtClean="0"/>
              <a:t>8/7/2026</a:t>
            </a:fld>
            <a:endParaRPr lang="en-US"/>
          </a:p>
        </p:txBody>
      </p:sp>
      <p:sp>
        <p:nvSpPr>
          <p:cNvPr id="4" name="Footer Placeholder 3">
            <a:extLst>
              <a:ext uri="{FF2B5EF4-FFF2-40B4-BE49-F238E27FC236}">
                <a16:creationId xmlns:a16="http://schemas.microsoft.com/office/drawing/2014/main" id="{F69FAD67-CFFA-AE92-7F62-478A62C6812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BFBF24A-1C22-7936-F49B-0A320AA419A3}"/>
              </a:ext>
            </a:extLst>
          </p:cNvPr>
          <p:cNvSpPr>
            <a:spLocks noGrp="1"/>
          </p:cNvSpPr>
          <p:nvPr>
            <p:ph type="sldNum" sz="quarter" idx="12"/>
          </p:nvPr>
        </p:nvSpPr>
        <p:spPr/>
        <p:txBody>
          <a:bodyPr/>
          <a:lstStyle/>
          <a:p>
            <a:fld id="{28EFDFDE-FDA5-4061-BA84-300E4E097FAF}" type="slidenum">
              <a:rPr lang="en-US" smtClean="0"/>
              <a:t>‹#›</a:t>
            </a:fld>
            <a:endParaRPr lang="en-US"/>
          </a:p>
        </p:txBody>
      </p:sp>
    </p:spTree>
    <p:extLst>
      <p:ext uri="{BB962C8B-B14F-4D97-AF65-F5344CB8AC3E}">
        <p14:creationId xmlns:p14="http://schemas.microsoft.com/office/powerpoint/2010/main" val="37232850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0E3C1D8-AE7A-26EE-3CE6-04C4268EBD2E}"/>
              </a:ext>
            </a:extLst>
          </p:cNvPr>
          <p:cNvSpPr>
            <a:spLocks noGrp="1"/>
          </p:cNvSpPr>
          <p:nvPr>
            <p:ph type="dt" sz="half" idx="10"/>
          </p:nvPr>
        </p:nvSpPr>
        <p:spPr/>
        <p:txBody>
          <a:bodyPr/>
          <a:lstStyle/>
          <a:p>
            <a:fld id="{D955897B-0387-4F55-8C7D-FC2A54F10FD2}" type="datetime1">
              <a:rPr lang="en-US" smtClean="0"/>
              <a:t>8/7/2026</a:t>
            </a:fld>
            <a:endParaRPr lang="en-US"/>
          </a:p>
        </p:txBody>
      </p:sp>
      <p:sp>
        <p:nvSpPr>
          <p:cNvPr id="3" name="Footer Placeholder 2">
            <a:extLst>
              <a:ext uri="{FF2B5EF4-FFF2-40B4-BE49-F238E27FC236}">
                <a16:creationId xmlns:a16="http://schemas.microsoft.com/office/drawing/2014/main" id="{B5E64E65-446B-69B7-3775-D927841926A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28B08E9-5215-E6E9-CDE5-CB5ECCF96BC6}"/>
              </a:ext>
            </a:extLst>
          </p:cNvPr>
          <p:cNvSpPr>
            <a:spLocks noGrp="1"/>
          </p:cNvSpPr>
          <p:nvPr>
            <p:ph type="sldNum" sz="quarter" idx="12"/>
          </p:nvPr>
        </p:nvSpPr>
        <p:spPr/>
        <p:txBody>
          <a:bodyPr/>
          <a:lstStyle/>
          <a:p>
            <a:fld id="{28EFDFDE-FDA5-4061-BA84-300E4E097FAF}" type="slidenum">
              <a:rPr lang="en-US" smtClean="0"/>
              <a:t>‹#›</a:t>
            </a:fld>
            <a:endParaRPr lang="en-US"/>
          </a:p>
        </p:txBody>
      </p:sp>
    </p:spTree>
    <p:extLst>
      <p:ext uri="{BB962C8B-B14F-4D97-AF65-F5344CB8AC3E}">
        <p14:creationId xmlns:p14="http://schemas.microsoft.com/office/powerpoint/2010/main" val="3046780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A19D1-D639-7DE1-2939-6F22F9BDFBC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CD5FD04-7447-2A39-41BF-1AA4D132F9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10B726-212C-A173-CF51-750679EE48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1A639F0-3896-4E4A-EF51-88EFF6123A5B}"/>
              </a:ext>
            </a:extLst>
          </p:cNvPr>
          <p:cNvSpPr>
            <a:spLocks noGrp="1"/>
          </p:cNvSpPr>
          <p:nvPr>
            <p:ph type="dt" sz="half" idx="10"/>
          </p:nvPr>
        </p:nvSpPr>
        <p:spPr/>
        <p:txBody>
          <a:bodyPr/>
          <a:lstStyle/>
          <a:p>
            <a:fld id="{098B3912-0B56-408D-AFDC-D28DBE9F33F6}" type="datetime1">
              <a:rPr lang="en-US" smtClean="0"/>
              <a:t>8/7/2026</a:t>
            </a:fld>
            <a:endParaRPr lang="en-US"/>
          </a:p>
        </p:txBody>
      </p:sp>
      <p:sp>
        <p:nvSpPr>
          <p:cNvPr id="6" name="Footer Placeholder 5">
            <a:extLst>
              <a:ext uri="{FF2B5EF4-FFF2-40B4-BE49-F238E27FC236}">
                <a16:creationId xmlns:a16="http://schemas.microsoft.com/office/drawing/2014/main" id="{E172118E-5C46-EE62-2F52-434BEC34A0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CBAAA4-F201-C677-8165-B244A9BBBAE4}"/>
              </a:ext>
            </a:extLst>
          </p:cNvPr>
          <p:cNvSpPr>
            <a:spLocks noGrp="1"/>
          </p:cNvSpPr>
          <p:nvPr>
            <p:ph type="sldNum" sz="quarter" idx="12"/>
          </p:nvPr>
        </p:nvSpPr>
        <p:spPr/>
        <p:txBody>
          <a:bodyPr/>
          <a:lstStyle/>
          <a:p>
            <a:fld id="{28EFDFDE-FDA5-4061-BA84-300E4E097FAF}" type="slidenum">
              <a:rPr lang="en-US" smtClean="0"/>
              <a:t>‹#›</a:t>
            </a:fld>
            <a:endParaRPr lang="en-US"/>
          </a:p>
        </p:txBody>
      </p:sp>
    </p:spTree>
    <p:extLst>
      <p:ext uri="{BB962C8B-B14F-4D97-AF65-F5344CB8AC3E}">
        <p14:creationId xmlns:p14="http://schemas.microsoft.com/office/powerpoint/2010/main" val="24410991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3C5CA-C4CA-35B4-9F82-40331793E04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8CF21C3-8735-4EFA-E2CC-D5684BFEE8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A53EE19-CD21-526B-26F1-BD60560FEE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6F1C9E-A18E-1BC2-E1BF-643E1974E75D}"/>
              </a:ext>
            </a:extLst>
          </p:cNvPr>
          <p:cNvSpPr>
            <a:spLocks noGrp="1"/>
          </p:cNvSpPr>
          <p:nvPr>
            <p:ph type="dt" sz="half" idx="10"/>
          </p:nvPr>
        </p:nvSpPr>
        <p:spPr/>
        <p:txBody>
          <a:bodyPr/>
          <a:lstStyle/>
          <a:p>
            <a:fld id="{3A976AD5-2138-4C7F-B48C-43A8A8E60B3C}" type="datetime1">
              <a:rPr lang="en-US" smtClean="0"/>
              <a:t>8/7/2026</a:t>
            </a:fld>
            <a:endParaRPr lang="en-US"/>
          </a:p>
        </p:txBody>
      </p:sp>
      <p:sp>
        <p:nvSpPr>
          <p:cNvPr id="6" name="Footer Placeholder 5">
            <a:extLst>
              <a:ext uri="{FF2B5EF4-FFF2-40B4-BE49-F238E27FC236}">
                <a16:creationId xmlns:a16="http://schemas.microsoft.com/office/drawing/2014/main" id="{9651CC0C-33DA-4646-028E-715DFBDBDE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EA8D7D-52B8-EC13-743A-85EAA507CFD3}"/>
              </a:ext>
            </a:extLst>
          </p:cNvPr>
          <p:cNvSpPr>
            <a:spLocks noGrp="1"/>
          </p:cNvSpPr>
          <p:nvPr>
            <p:ph type="sldNum" sz="quarter" idx="12"/>
          </p:nvPr>
        </p:nvSpPr>
        <p:spPr/>
        <p:txBody>
          <a:bodyPr/>
          <a:lstStyle/>
          <a:p>
            <a:fld id="{28EFDFDE-FDA5-4061-BA84-300E4E097FAF}" type="slidenum">
              <a:rPr lang="en-US" smtClean="0"/>
              <a:t>‹#›</a:t>
            </a:fld>
            <a:endParaRPr lang="en-US"/>
          </a:p>
        </p:txBody>
      </p:sp>
    </p:spTree>
    <p:extLst>
      <p:ext uri="{BB962C8B-B14F-4D97-AF65-F5344CB8AC3E}">
        <p14:creationId xmlns:p14="http://schemas.microsoft.com/office/powerpoint/2010/main" val="1938315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8CC6F-0201-6E1D-4673-5C75AE806F4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4ACDFD9-98FF-9858-666D-7E65EA56A9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3610D0-4C05-11AA-52B3-46E835A925DC}"/>
              </a:ext>
            </a:extLst>
          </p:cNvPr>
          <p:cNvSpPr>
            <a:spLocks noGrp="1"/>
          </p:cNvSpPr>
          <p:nvPr>
            <p:ph type="dt" sz="half" idx="10"/>
          </p:nvPr>
        </p:nvSpPr>
        <p:spPr/>
        <p:txBody>
          <a:bodyPr/>
          <a:lstStyle/>
          <a:p>
            <a:fld id="{17340B40-25E9-4360-85FA-EB3CC9E95BF8}" type="datetime1">
              <a:rPr lang="en-US" smtClean="0"/>
              <a:t>8/7/2026</a:t>
            </a:fld>
            <a:endParaRPr lang="en-US"/>
          </a:p>
        </p:txBody>
      </p:sp>
      <p:sp>
        <p:nvSpPr>
          <p:cNvPr id="5" name="Footer Placeholder 4">
            <a:extLst>
              <a:ext uri="{FF2B5EF4-FFF2-40B4-BE49-F238E27FC236}">
                <a16:creationId xmlns:a16="http://schemas.microsoft.com/office/drawing/2014/main" id="{9C259D51-DE12-BB4B-7274-406F20075BE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270ACC-50EE-DFA5-D530-D918BC9F8951}"/>
              </a:ext>
            </a:extLst>
          </p:cNvPr>
          <p:cNvSpPr>
            <a:spLocks noGrp="1"/>
          </p:cNvSpPr>
          <p:nvPr>
            <p:ph type="sldNum" sz="quarter" idx="12"/>
          </p:nvPr>
        </p:nvSpPr>
        <p:spPr/>
        <p:txBody>
          <a:bodyPr/>
          <a:lstStyle/>
          <a:p>
            <a:fld id="{28EFDFDE-FDA5-4061-BA84-300E4E097FAF}" type="slidenum">
              <a:rPr lang="en-US" smtClean="0"/>
              <a:t>‹#›</a:t>
            </a:fld>
            <a:endParaRPr lang="en-US"/>
          </a:p>
        </p:txBody>
      </p:sp>
    </p:spTree>
    <p:extLst>
      <p:ext uri="{BB962C8B-B14F-4D97-AF65-F5344CB8AC3E}">
        <p14:creationId xmlns:p14="http://schemas.microsoft.com/office/powerpoint/2010/main" val="4515480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F7643B8-F7F3-E680-ED62-220DBD90B42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5CD21B9-5A7B-BD3F-8731-E3D3571E4C4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E5FEB39-B71F-1C4B-0815-07426F6E7086}"/>
              </a:ext>
            </a:extLst>
          </p:cNvPr>
          <p:cNvSpPr>
            <a:spLocks noGrp="1"/>
          </p:cNvSpPr>
          <p:nvPr>
            <p:ph type="dt" sz="half" idx="10"/>
          </p:nvPr>
        </p:nvSpPr>
        <p:spPr/>
        <p:txBody>
          <a:bodyPr/>
          <a:lstStyle/>
          <a:p>
            <a:fld id="{D856C5C4-0912-49C7-A947-A551A3895314}" type="datetime1">
              <a:rPr lang="en-US" smtClean="0"/>
              <a:t>8/7/2026</a:t>
            </a:fld>
            <a:endParaRPr lang="en-US"/>
          </a:p>
        </p:txBody>
      </p:sp>
      <p:sp>
        <p:nvSpPr>
          <p:cNvPr id="5" name="Footer Placeholder 4">
            <a:extLst>
              <a:ext uri="{FF2B5EF4-FFF2-40B4-BE49-F238E27FC236}">
                <a16:creationId xmlns:a16="http://schemas.microsoft.com/office/drawing/2014/main" id="{58B6997A-50A0-65E1-34D3-0669165612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8534558-6356-FEE9-9F6B-FA5E61250A62}"/>
              </a:ext>
            </a:extLst>
          </p:cNvPr>
          <p:cNvSpPr>
            <a:spLocks noGrp="1"/>
          </p:cNvSpPr>
          <p:nvPr>
            <p:ph type="sldNum" sz="quarter" idx="12"/>
          </p:nvPr>
        </p:nvSpPr>
        <p:spPr/>
        <p:txBody>
          <a:bodyPr/>
          <a:lstStyle/>
          <a:p>
            <a:fld id="{28EFDFDE-FDA5-4061-BA84-300E4E097FAF}" type="slidenum">
              <a:rPr lang="en-US" smtClean="0"/>
              <a:t>‹#›</a:t>
            </a:fld>
            <a:endParaRPr lang="en-US"/>
          </a:p>
        </p:txBody>
      </p:sp>
    </p:spTree>
    <p:extLst>
      <p:ext uri="{BB962C8B-B14F-4D97-AF65-F5344CB8AC3E}">
        <p14:creationId xmlns:p14="http://schemas.microsoft.com/office/powerpoint/2010/main" val="6393847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EEB74E9-2D0C-6A00-AE5B-9184CA859F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346AA7C-AE61-C337-A4F1-DF067A21AD7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35B908-E8FD-0181-7327-21D3790A484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37E111-45D8-4483-976D-DED962C743EB}" type="datetime1">
              <a:rPr lang="en-US" smtClean="0"/>
              <a:t>8/7/2026</a:t>
            </a:fld>
            <a:endParaRPr lang="en-US"/>
          </a:p>
        </p:txBody>
      </p:sp>
      <p:sp>
        <p:nvSpPr>
          <p:cNvPr id="5" name="Footer Placeholder 4">
            <a:extLst>
              <a:ext uri="{FF2B5EF4-FFF2-40B4-BE49-F238E27FC236}">
                <a16:creationId xmlns:a16="http://schemas.microsoft.com/office/drawing/2014/main" id="{B49FAA30-E423-B30B-80A6-00F09809A3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92A1B1C-087A-5324-D697-7747044D233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8EFDFDE-FDA5-4061-BA84-300E4E097FAF}" type="slidenum">
              <a:rPr lang="en-US" smtClean="0"/>
              <a:t>‹#›</a:t>
            </a:fld>
            <a:endParaRPr lang="en-US"/>
          </a:p>
        </p:txBody>
      </p:sp>
    </p:spTree>
    <p:extLst>
      <p:ext uri="{BB962C8B-B14F-4D97-AF65-F5344CB8AC3E}">
        <p14:creationId xmlns:p14="http://schemas.microsoft.com/office/powerpoint/2010/main" val="9511251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plannedgivinginitiative.org/" TargetMode="Externa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5D3D3D-A03B-EC33-D697-5ECB9F30FF18}"/>
            </a:ext>
          </a:extLst>
        </p:cNvPr>
        <p:cNvGrpSpPr/>
        <p:nvPr/>
      </p:nvGrpSpPr>
      <p:grpSpPr>
        <a:xfrm>
          <a:off x="0" y="0"/>
          <a:ext cx="0" cy="0"/>
          <a:chOff x="0" y="0"/>
          <a:chExt cx="0" cy="0"/>
        </a:xfrm>
      </p:grpSpPr>
      <p:pic>
        <p:nvPicPr>
          <p:cNvPr id="2" name="Picture 1" descr="A logo with green leaves&#10;&#10;AI-generated content may be incorrect.">
            <a:extLst>
              <a:ext uri="{FF2B5EF4-FFF2-40B4-BE49-F238E27FC236}">
                <a16:creationId xmlns:a16="http://schemas.microsoft.com/office/drawing/2014/main" id="{7EB66C00-266D-92CD-70DE-04E85BF208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12" y="98854"/>
            <a:ext cx="2518960" cy="830997"/>
          </a:xfrm>
          <a:prstGeom prst="rect">
            <a:avLst/>
          </a:prstGeom>
        </p:spPr>
      </p:pic>
      <p:sp>
        <p:nvSpPr>
          <p:cNvPr id="3" name="TextBox 2">
            <a:extLst>
              <a:ext uri="{FF2B5EF4-FFF2-40B4-BE49-F238E27FC236}">
                <a16:creationId xmlns:a16="http://schemas.microsoft.com/office/drawing/2014/main" id="{B26AA0CB-9CA7-44C8-A7CB-8DF3FF051221}"/>
              </a:ext>
            </a:extLst>
          </p:cNvPr>
          <p:cNvSpPr txBox="1"/>
          <p:nvPr/>
        </p:nvSpPr>
        <p:spPr>
          <a:xfrm>
            <a:off x="985418" y="1268865"/>
            <a:ext cx="10404630" cy="1191816"/>
          </a:xfrm>
          <a:prstGeom prst="roundRect">
            <a:avLst/>
          </a:prstGeom>
          <a:solidFill>
            <a:schemeClr val="accent6">
              <a:lumMod val="75000"/>
            </a:schemeClr>
          </a:solidFill>
          <a:ln w="38100">
            <a:solidFill>
              <a:schemeClr val="tx1"/>
            </a:solidFill>
          </a:ln>
        </p:spPr>
        <p:txBody>
          <a:bodyPr wrap="square">
            <a:spAutoFit/>
          </a:bodyPr>
          <a:lstStyle>
            <a:defPPr>
              <a:defRPr lang="en-US"/>
            </a:defPPr>
            <a:lvl1pPr algn="ctr">
              <a:defRPr sz="2800" b="1">
                <a:solidFill>
                  <a:schemeClr val="bg1"/>
                </a:solidFill>
              </a:defRPr>
            </a:lvl1pPr>
          </a:lstStyle>
          <a:p>
            <a:r>
              <a:rPr lang="en-US" sz="3200" dirty="0"/>
              <a:t>NHBCUAAF 12th Annual Alumni Leaders Conference</a:t>
            </a:r>
          </a:p>
          <a:p>
            <a:r>
              <a:rPr lang="en-US" sz="3200" dirty="0"/>
              <a:t>8 August 2026</a:t>
            </a:r>
          </a:p>
        </p:txBody>
      </p:sp>
      <p:sp>
        <p:nvSpPr>
          <p:cNvPr id="7" name="TextBox 6">
            <a:extLst>
              <a:ext uri="{FF2B5EF4-FFF2-40B4-BE49-F238E27FC236}">
                <a16:creationId xmlns:a16="http://schemas.microsoft.com/office/drawing/2014/main" id="{45E13DB4-9ED9-175D-9F14-284424E9A726}"/>
              </a:ext>
            </a:extLst>
          </p:cNvPr>
          <p:cNvSpPr txBox="1"/>
          <p:nvPr/>
        </p:nvSpPr>
        <p:spPr>
          <a:xfrm>
            <a:off x="2603672" y="3059246"/>
            <a:ext cx="7600334" cy="646986"/>
          </a:xfrm>
          <a:prstGeom prst="roundRect">
            <a:avLst/>
          </a:prstGeom>
          <a:solidFill>
            <a:schemeClr val="accent6">
              <a:lumMod val="75000"/>
            </a:schemeClr>
          </a:solidFill>
          <a:ln w="38100">
            <a:solidFill>
              <a:schemeClr val="tx1"/>
            </a:solidFill>
          </a:ln>
        </p:spPr>
        <p:txBody>
          <a:bodyPr wrap="square">
            <a:spAutoFit/>
          </a:bodyPr>
          <a:lstStyle/>
          <a:p>
            <a:pPr algn="ctr"/>
            <a:r>
              <a:rPr lang="en-US" sz="3200" b="1" dirty="0">
                <a:solidFill>
                  <a:schemeClr val="bg1"/>
                </a:solidFill>
              </a:rPr>
              <a:t>State of the Foundation</a:t>
            </a:r>
          </a:p>
        </p:txBody>
      </p:sp>
      <p:sp>
        <p:nvSpPr>
          <p:cNvPr id="4" name="TextBox 3">
            <a:extLst>
              <a:ext uri="{FF2B5EF4-FFF2-40B4-BE49-F238E27FC236}">
                <a16:creationId xmlns:a16="http://schemas.microsoft.com/office/drawing/2014/main" id="{F80CDEF4-B672-F22E-1BEC-FF9A8D1995C3}"/>
              </a:ext>
            </a:extLst>
          </p:cNvPr>
          <p:cNvSpPr txBox="1"/>
          <p:nvPr/>
        </p:nvSpPr>
        <p:spPr>
          <a:xfrm>
            <a:off x="617820" y="5781349"/>
            <a:ext cx="1985852" cy="578882"/>
          </a:xfrm>
          <a:prstGeom prst="roundRect">
            <a:avLst/>
          </a:prstGeom>
          <a:solidFill>
            <a:schemeClr val="accent3">
              <a:lumMod val="75000"/>
            </a:schemeClr>
          </a:solidFill>
        </p:spPr>
        <p:txBody>
          <a:bodyPr wrap="square" rtlCol="0">
            <a:spAutoFit/>
          </a:bodyPr>
          <a:lstStyle/>
          <a:p>
            <a:r>
              <a:rPr lang="en-US" sz="1200" dirty="0">
                <a:solidFill>
                  <a:srgbClr val="FFC000"/>
                </a:solidFill>
              </a:rPr>
              <a:t>PRESENTED BY</a:t>
            </a:r>
          </a:p>
          <a:p>
            <a:r>
              <a:rPr lang="en-US" sz="1600" dirty="0">
                <a:solidFill>
                  <a:schemeClr val="bg1"/>
                </a:solidFill>
              </a:rPr>
              <a:t>Robert J. Corbitt, Jr</a:t>
            </a:r>
            <a:r>
              <a:rPr lang="en-US" sz="1400" dirty="0">
                <a:solidFill>
                  <a:schemeClr val="bg1"/>
                </a:solidFill>
              </a:rPr>
              <a:t>.</a:t>
            </a:r>
          </a:p>
        </p:txBody>
      </p:sp>
      <p:sp>
        <p:nvSpPr>
          <p:cNvPr id="8" name="TextBox 7">
            <a:extLst>
              <a:ext uri="{FF2B5EF4-FFF2-40B4-BE49-F238E27FC236}">
                <a16:creationId xmlns:a16="http://schemas.microsoft.com/office/drawing/2014/main" id="{B29758BF-BB4E-85D8-A0E5-384D0767A12D}"/>
              </a:ext>
            </a:extLst>
          </p:cNvPr>
          <p:cNvSpPr txBox="1"/>
          <p:nvPr/>
        </p:nvSpPr>
        <p:spPr>
          <a:xfrm>
            <a:off x="2813202" y="5789587"/>
            <a:ext cx="4279575" cy="578882"/>
          </a:xfrm>
          <a:prstGeom prst="roundRect">
            <a:avLst/>
          </a:prstGeom>
          <a:solidFill>
            <a:schemeClr val="accent3">
              <a:lumMod val="75000"/>
            </a:schemeClr>
          </a:solidFill>
        </p:spPr>
        <p:txBody>
          <a:bodyPr wrap="square" rtlCol="0">
            <a:spAutoFit/>
          </a:bodyPr>
          <a:lstStyle/>
          <a:p>
            <a:r>
              <a:rPr lang="en-US" sz="1200" dirty="0">
                <a:solidFill>
                  <a:srgbClr val="FFC000"/>
                </a:solidFill>
              </a:rPr>
              <a:t>ORGANIZATION</a:t>
            </a:r>
          </a:p>
          <a:p>
            <a:r>
              <a:rPr lang="en-US" sz="1600" dirty="0">
                <a:solidFill>
                  <a:schemeClr val="bg1"/>
                </a:solidFill>
              </a:rPr>
              <a:t>Transformation Center of Excellence, LLC</a:t>
            </a:r>
            <a:endParaRPr lang="en-US" sz="1400" dirty="0">
              <a:solidFill>
                <a:schemeClr val="bg1"/>
              </a:solidFill>
            </a:endParaRPr>
          </a:p>
        </p:txBody>
      </p:sp>
      <p:sp>
        <p:nvSpPr>
          <p:cNvPr id="11" name="TextBox 10">
            <a:extLst>
              <a:ext uri="{FF2B5EF4-FFF2-40B4-BE49-F238E27FC236}">
                <a16:creationId xmlns:a16="http://schemas.microsoft.com/office/drawing/2014/main" id="{D9A67DAF-37BA-E21E-01F4-B8D992E525B1}"/>
              </a:ext>
            </a:extLst>
          </p:cNvPr>
          <p:cNvSpPr txBox="1"/>
          <p:nvPr/>
        </p:nvSpPr>
        <p:spPr>
          <a:xfrm>
            <a:off x="7302308" y="5789587"/>
            <a:ext cx="3991768" cy="578882"/>
          </a:xfrm>
          <a:prstGeom prst="roundRect">
            <a:avLst/>
          </a:prstGeom>
          <a:solidFill>
            <a:schemeClr val="accent3">
              <a:lumMod val="75000"/>
            </a:schemeClr>
          </a:solidFill>
        </p:spPr>
        <p:txBody>
          <a:bodyPr wrap="square" rtlCol="0">
            <a:spAutoFit/>
          </a:bodyPr>
          <a:lstStyle/>
          <a:p>
            <a:r>
              <a:rPr lang="en-US" sz="1200" dirty="0">
                <a:solidFill>
                  <a:srgbClr val="FFC000"/>
                </a:solidFill>
              </a:rPr>
              <a:t>CONTACT</a:t>
            </a:r>
          </a:p>
          <a:p>
            <a:r>
              <a:rPr lang="en-US" sz="1600" dirty="0">
                <a:solidFill>
                  <a:schemeClr val="bg1"/>
                </a:solidFill>
              </a:rPr>
              <a:t>robert@transformationcoe.com</a:t>
            </a:r>
            <a:endParaRPr lang="en-US" sz="1400" dirty="0">
              <a:solidFill>
                <a:schemeClr val="bg1"/>
              </a:solidFill>
            </a:endParaRPr>
          </a:p>
        </p:txBody>
      </p:sp>
      <p:pic>
        <p:nvPicPr>
          <p:cNvPr id="13" name="Picture 12">
            <a:extLst>
              <a:ext uri="{FF2B5EF4-FFF2-40B4-BE49-F238E27FC236}">
                <a16:creationId xmlns:a16="http://schemas.microsoft.com/office/drawing/2014/main" id="{62E31ABF-8EB4-A322-BCF9-BF6B7BC465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80951" y="5705109"/>
            <a:ext cx="695325" cy="695325"/>
          </a:xfrm>
          <a:prstGeom prst="rect">
            <a:avLst/>
          </a:prstGeom>
        </p:spPr>
      </p:pic>
    </p:spTree>
    <p:extLst>
      <p:ext uri="{BB962C8B-B14F-4D97-AF65-F5344CB8AC3E}">
        <p14:creationId xmlns:p14="http://schemas.microsoft.com/office/powerpoint/2010/main" val="3066111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334DE-E120-DBE5-03D6-B554C6C3FD95}"/>
            </a:ext>
          </a:extLst>
        </p:cNvPr>
        <p:cNvGrpSpPr/>
        <p:nvPr/>
      </p:nvGrpSpPr>
      <p:grpSpPr>
        <a:xfrm>
          <a:off x="0" y="0"/>
          <a:ext cx="0" cy="0"/>
          <a:chOff x="0" y="0"/>
          <a:chExt cx="0" cy="0"/>
        </a:xfrm>
      </p:grpSpPr>
      <p:pic>
        <p:nvPicPr>
          <p:cNvPr id="2" name="Picture 1" descr="A logo with green leaves&#10;&#10;AI-generated content may be incorrect.">
            <a:extLst>
              <a:ext uri="{FF2B5EF4-FFF2-40B4-BE49-F238E27FC236}">
                <a16:creationId xmlns:a16="http://schemas.microsoft.com/office/drawing/2014/main" id="{8F70C41C-061B-AA8A-6FAB-706A90D97B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12" y="98854"/>
            <a:ext cx="2518960" cy="830997"/>
          </a:xfrm>
          <a:prstGeom prst="rect">
            <a:avLst/>
          </a:prstGeom>
        </p:spPr>
      </p:pic>
      <p:sp>
        <p:nvSpPr>
          <p:cNvPr id="3" name="TextBox 2">
            <a:extLst>
              <a:ext uri="{FF2B5EF4-FFF2-40B4-BE49-F238E27FC236}">
                <a16:creationId xmlns:a16="http://schemas.microsoft.com/office/drawing/2014/main" id="{5FDCE980-C83C-89EF-A5D7-4C00E202F100}"/>
              </a:ext>
            </a:extLst>
          </p:cNvPr>
          <p:cNvSpPr txBox="1"/>
          <p:nvPr/>
        </p:nvSpPr>
        <p:spPr>
          <a:xfrm>
            <a:off x="3078053" y="457637"/>
            <a:ext cx="6130267" cy="461665"/>
          </a:xfrm>
          <a:prstGeom prst="rect">
            <a:avLst/>
          </a:prstGeom>
          <a:noFill/>
        </p:spPr>
        <p:txBody>
          <a:bodyPr wrap="square" rtlCol="0">
            <a:spAutoFit/>
          </a:bodyPr>
          <a:lstStyle/>
          <a:p>
            <a:pPr algn="ctr"/>
            <a:r>
              <a:rPr lang="en-US" sz="2400" b="1" dirty="0"/>
              <a:t>NHBCUAAF: State of the Foundation</a:t>
            </a:r>
          </a:p>
        </p:txBody>
      </p:sp>
      <p:sp>
        <p:nvSpPr>
          <p:cNvPr id="4" name="TextBox 3">
            <a:extLst>
              <a:ext uri="{FF2B5EF4-FFF2-40B4-BE49-F238E27FC236}">
                <a16:creationId xmlns:a16="http://schemas.microsoft.com/office/drawing/2014/main" id="{6B97FCBA-0924-23FD-5CC8-2B181F9F83F2}"/>
              </a:ext>
            </a:extLst>
          </p:cNvPr>
          <p:cNvSpPr txBox="1"/>
          <p:nvPr/>
        </p:nvSpPr>
        <p:spPr>
          <a:xfrm>
            <a:off x="407712" y="1458678"/>
            <a:ext cx="8180962" cy="4285212"/>
          </a:xfrm>
          <a:prstGeom prst="rect">
            <a:avLst/>
          </a:prstGeom>
          <a:noFill/>
        </p:spPr>
        <p:txBody>
          <a:bodyPr wrap="square" rtlCol="0">
            <a:spAutoFit/>
          </a:bodyPr>
          <a:lstStyle/>
          <a:p>
            <a:pPr>
              <a:lnSpc>
                <a:spcPct val="200000"/>
              </a:lnSpc>
            </a:pPr>
            <a:r>
              <a:rPr lang="en-US" sz="2800" dirty="0">
                <a:effectLst>
                  <a:outerShdw blurRad="38100" dist="38100" dir="2700000" algn="tl">
                    <a:srgbClr val="000000">
                      <a:alpha val="43137"/>
                    </a:srgbClr>
                  </a:outerShdw>
                </a:effectLst>
              </a:rPr>
              <a:t>Discussion Topics:</a:t>
            </a:r>
          </a:p>
          <a:p>
            <a:pPr marL="457200" indent="-457200">
              <a:lnSpc>
                <a:spcPct val="200000"/>
              </a:lnSpc>
              <a:buFont typeface="Wingdings" panose="05000000000000000000" pitchFamily="2" charset="2"/>
              <a:buChar char="q"/>
            </a:pPr>
            <a:r>
              <a:rPr lang="en-US" sz="2800" dirty="0"/>
              <a:t>Program Area Overview</a:t>
            </a:r>
          </a:p>
          <a:p>
            <a:pPr marL="457200" indent="-457200">
              <a:lnSpc>
                <a:spcPct val="200000"/>
              </a:lnSpc>
              <a:buFont typeface="Wingdings" panose="05000000000000000000" pitchFamily="2" charset="2"/>
              <a:buChar char="q"/>
            </a:pPr>
            <a:r>
              <a:rPr lang="en-US" sz="2800" dirty="0"/>
              <a:t>Impact and Outcomes</a:t>
            </a:r>
          </a:p>
          <a:p>
            <a:pPr marL="457200" indent="-457200">
              <a:lnSpc>
                <a:spcPct val="200000"/>
              </a:lnSpc>
              <a:buFont typeface="Wingdings" panose="05000000000000000000" pitchFamily="2" charset="2"/>
              <a:buChar char="q"/>
            </a:pPr>
            <a:r>
              <a:rPr lang="en-US" sz="2800" dirty="0"/>
              <a:t>Metrics</a:t>
            </a:r>
          </a:p>
          <a:p>
            <a:pPr marL="457200" indent="-457200">
              <a:lnSpc>
                <a:spcPct val="200000"/>
              </a:lnSpc>
              <a:buFont typeface="Wingdings" panose="05000000000000000000" pitchFamily="2" charset="2"/>
              <a:buChar char="q"/>
            </a:pPr>
            <a:r>
              <a:rPr lang="en-US" sz="2800" dirty="0"/>
              <a:t>2027 Planed Activity</a:t>
            </a:r>
          </a:p>
        </p:txBody>
      </p:sp>
      <p:sp>
        <p:nvSpPr>
          <p:cNvPr id="5" name="Slide Number Placeholder 4">
            <a:extLst>
              <a:ext uri="{FF2B5EF4-FFF2-40B4-BE49-F238E27FC236}">
                <a16:creationId xmlns:a16="http://schemas.microsoft.com/office/drawing/2014/main" id="{A7DB305F-CB4D-4146-AB5A-D3A56B8BD09A}"/>
              </a:ext>
            </a:extLst>
          </p:cNvPr>
          <p:cNvSpPr>
            <a:spLocks noGrp="1"/>
          </p:cNvSpPr>
          <p:nvPr>
            <p:ph type="sldNum" sz="quarter" idx="12"/>
          </p:nvPr>
        </p:nvSpPr>
        <p:spPr>
          <a:xfrm>
            <a:off x="11788350" y="6639700"/>
            <a:ext cx="372762" cy="197107"/>
          </a:xfrm>
        </p:spPr>
        <p:txBody>
          <a:bodyPr/>
          <a:lstStyle/>
          <a:p>
            <a:fld id="{28EFDFDE-FDA5-4061-BA84-300E4E097FAF}" type="slidenum">
              <a:rPr lang="en-US" smtClean="0"/>
              <a:t>2</a:t>
            </a:fld>
            <a:endParaRPr lang="en-US" dirty="0"/>
          </a:p>
        </p:txBody>
      </p:sp>
    </p:spTree>
    <p:extLst>
      <p:ext uri="{BB962C8B-B14F-4D97-AF65-F5344CB8AC3E}">
        <p14:creationId xmlns:p14="http://schemas.microsoft.com/office/powerpoint/2010/main" val="538481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logo with green leaves&#10;&#10;AI-generated content may be incorrect.">
            <a:extLst>
              <a:ext uri="{FF2B5EF4-FFF2-40B4-BE49-F238E27FC236}">
                <a16:creationId xmlns:a16="http://schemas.microsoft.com/office/drawing/2014/main" id="{B4785FC4-010D-AB3B-2146-28534BE7DC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12" y="98854"/>
            <a:ext cx="2518960" cy="830997"/>
          </a:xfrm>
          <a:prstGeom prst="rect">
            <a:avLst/>
          </a:prstGeom>
        </p:spPr>
      </p:pic>
      <p:sp>
        <p:nvSpPr>
          <p:cNvPr id="10" name="TextBox 9">
            <a:extLst>
              <a:ext uri="{FF2B5EF4-FFF2-40B4-BE49-F238E27FC236}">
                <a16:creationId xmlns:a16="http://schemas.microsoft.com/office/drawing/2014/main" id="{1D625423-C8EA-B141-4074-0A84141D0C05}"/>
              </a:ext>
            </a:extLst>
          </p:cNvPr>
          <p:cNvSpPr txBox="1"/>
          <p:nvPr/>
        </p:nvSpPr>
        <p:spPr>
          <a:xfrm>
            <a:off x="3111005" y="21030"/>
            <a:ext cx="6130267" cy="461665"/>
          </a:xfrm>
          <a:prstGeom prst="rect">
            <a:avLst/>
          </a:prstGeom>
          <a:noFill/>
        </p:spPr>
        <p:txBody>
          <a:bodyPr wrap="square" rtlCol="0">
            <a:spAutoFit/>
          </a:bodyPr>
          <a:lstStyle/>
          <a:p>
            <a:pPr algn="ctr"/>
            <a:r>
              <a:rPr lang="en-US" sz="2400" b="1" dirty="0"/>
              <a:t>NHBCUAAF: State of the Foundation</a:t>
            </a:r>
          </a:p>
        </p:txBody>
      </p:sp>
      <p:pic>
        <p:nvPicPr>
          <p:cNvPr id="12" name="Picture 11">
            <a:extLst>
              <a:ext uri="{FF2B5EF4-FFF2-40B4-BE49-F238E27FC236}">
                <a16:creationId xmlns:a16="http://schemas.microsoft.com/office/drawing/2014/main" id="{BCCD816D-CCE9-E70A-B974-2226E843D2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4470" y="1157394"/>
            <a:ext cx="9808868" cy="5350292"/>
          </a:xfrm>
          <a:prstGeom prst="rect">
            <a:avLst/>
          </a:prstGeom>
        </p:spPr>
      </p:pic>
      <p:sp>
        <p:nvSpPr>
          <p:cNvPr id="2" name="Slide Number Placeholder 4">
            <a:extLst>
              <a:ext uri="{FF2B5EF4-FFF2-40B4-BE49-F238E27FC236}">
                <a16:creationId xmlns:a16="http://schemas.microsoft.com/office/drawing/2014/main" id="{6B0C5259-A83F-47E6-7A69-3DBDC1EF8144}"/>
              </a:ext>
            </a:extLst>
          </p:cNvPr>
          <p:cNvSpPr>
            <a:spLocks noGrp="1"/>
          </p:cNvSpPr>
          <p:nvPr>
            <p:ph type="sldNum" sz="quarter" idx="12"/>
          </p:nvPr>
        </p:nvSpPr>
        <p:spPr>
          <a:xfrm>
            <a:off x="11788350" y="6639700"/>
            <a:ext cx="372762" cy="197107"/>
          </a:xfrm>
        </p:spPr>
        <p:txBody>
          <a:bodyPr/>
          <a:lstStyle/>
          <a:p>
            <a:fld id="{28EFDFDE-FDA5-4061-BA84-300E4E097FAF}" type="slidenum">
              <a:rPr lang="en-US" smtClean="0"/>
              <a:t>3</a:t>
            </a:fld>
            <a:endParaRPr lang="en-US" dirty="0"/>
          </a:p>
        </p:txBody>
      </p:sp>
    </p:spTree>
    <p:extLst>
      <p:ext uri="{BB962C8B-B14F-4D97-AF65-F5344CB8AC3E}">
        <p14:creationId xmlns:p14="http://schemas.microsoft.com/office/powerpoint/2010/main" val="4141287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D732200-9A35-C57F-6C16-02AF74F74A34}"/>
              </a:ext>
            </a:extLst>
          </p:cNvPr>
          <p:cNvSpPr>
            <a:spLocks noGrp="1"/>
          </p:cNvSpPr>
          <p:nvPr>
            <p:ph type="sldNum" sz="quarter" idx="12"/>
          </p:nvPr>
        </p:nvSpPr>
        <p:spPr>
          <a:xfrm>
            <a:off x="11825056" y="6622742"/>
            <a:ext cx="366944" cy="311797"/>
          </a:xfrm>
        </p:spPr>
        <p:txBody>
          <a:bodyPr/>
          <a:lstStyle/>
          <a:p>
            <a:fld id="{28EFDFDE-FDA5-4061-BA84-300E4E097FAF}" type="slidenum">
              <a:rPr lang="en-US" smtClean="0"/>
              <a:t>4</a:t>
            </a:fld>
            <a:endParaRPr lang="en-US" dirty="0"/>
          </a:p>
        </p:txBody>
      </p:sp>
      <p:pic>
        <p:nvPicPr>
          <p:cNvPr id="7" name="Picture 6" descr="A logo with green leaves&#10;&#10;AI-generated content may be incorrect.">
            <a:extLst>
              <a:ext uri="{FF2B5EF4-FFF2-40B4-BE49-F238E27FC236}">
                <a16:creationId xmlns:a16="http://schemas.microsoft.com/office/drawing/2014/main" id="{F5AD0E16-414C-BAEC-B4EF-517B1992C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40" y="11765"/>
            <a:ext cx="2128962" cy="702338"/>
          </a:xfrm>
          <a:prstGeom prst="rect">
            <a:avLst/>
          </a:prstGeom>
        </p:spPr>
      </p:pic>
      <p:sp>
        <p:nvSpPr>
          <p:cNvPr id="9" name="TextBox 8">
            <a:extLst>
              <a:ext uri="{FF2B5EF4-FFF2-40B4-BE49-F238E27FC236}">
                <a16:creationId xmlns:a16="http://schemas.microsoft.com/office/drawing/2014/main" id="{FEF42766-6490-0934-6B21-5F7372197AE7}"/>
              </a:ext>
            </a:extLst>
          </p:cNvPr>
          <p:cNvSpPr txBox="1"/>
          <p:nvPr/>
        </p:nvSpPr>
        <p:spPr>
          <a:xfrm>
            <a:off x="3111005" y="21030"/>
            <a:ext cx="6130267" cy="461665"/>
          </a:xfrm>
          <a:prstGeom prst="rect">
            <a:avLst/>
          </a:prstGeom>
          <a:noFill/>
        </p:spPr>
        <p:txBody>
          <a:bodyPr wrap="square" rtlCol="0">
            <a:spAutoFit/>
          </a:bodyPr>
          <a:lstStyle/>
          <a:p>
            <a:pPr algn="ctr"/>
            <a:r>
              <a:rPr lang="en-US" sz="2400" b="1" dirty="0"/>
              <a:t>NHBCUAAF: State of the Foundation</a:t>
            </a:r>
          </a:p>
        </p:txBody>
      </p:sp>
      <p:graphicFrame>
        <p:nvGraphicFramePr>
          <p:cNvPr id="10" name="Table 9">
            <a:extLst>
              <a:ext uri="{FF2B5EF4-FFF2-40B4-BE49-F238E27FC236}">
                <a16:creationId xmlns:a16="http://schemas.microsoft.com/office/drawing/2014/main" id="{628B2980-6A3F-F6A0-C5BE-AABD96D2834C}"/>
              </a:ext>
            </a:extLst>
          </p:cNvPr>
          <p:cNvGraphicFramePr>
            <a:graphicFrameLocks noGrp="1"/>
          </p:cNvGraphicFramePr>
          <p:nvPr>
            <p:extLst>
              <p:ext uri="{D42A27DB-BD31-4B8C-83A1-F6EECF244321}">
                <p14:modId xmlns:p14="http://schemas.microsoft.com/office/powerpoint/2010/main" val="2868443782"/>
              </p:ext>
            </p:extLst>
          </p:nvPr>
        </p:nvGraphicFramePr>
        <p:xfrm>
          <a:off x="107093" y="1023413"/>
          <a:ext cx="11984294" cy="5530792"/>
        </p:xfrm>
        <a:graphic>
          <a:graphicData uri="http://schemas.openxmlformats.org/drawingml/2006/table">
            <a:tbl>
              <a:tblPr firstRow="1" firstCol="1" bandRow="1">
                <a:tableStyleId>{F2DE63D5-997A-4646-A377-4702673A728D}</a:tableStyleId>
              </a:tblPr>
              <a:tblGrid>
                <a:gridCol w="4399297">
                  <a:extLst>
                    <a:ext uri="{9D8B030D-6E8A-4147-A177-3AD203B41FA5}">
                      <a16:colId xmlns:a16="http://schemas.microsoft.com/office/drawing/2014/main" val="2745076146"/>
                    </a:ext>
                  </a:extLst>
                </a:gridCol>
                <a:gridCol w="7584997">
                  <a:extLst>
                    <a:ext uri="{9D8B030D-6E8A-4147-A177-3AD203B41FA5}">
                      <a16:colId xmlns:a16="http://schemas.microsoft.com/office/drawing/2014/main" val="1634785263"/>
                    </a:ext>
                  </a:extLst>
                </a:gridCol>
              </a:tblGrid>
              <a:tr h="359969">
                <a:tc>
                  <a:txBody>
                    <a:bodyPr/>
                    <a:lstStyle/>
                    <a:p>
                      <a:pPr marL="228600" marR="0" algn="ctr">
                        <a:lnSpc>
                          <a:spcPct val="115000"/>
                        </a:lnSpc>
                        <a:spcAft>
                          <a:spcPts val="800"/>
                        </a:spcAft>
                        <a:buNone/>
                      </a:pPr>
                      <a:r>
                        <a:rPr lang="en-US" sz="1800" kern="100" dirty="0">
                          <a:effectLst/>
                        </a:rPr>
                        <a:t>Program Area</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209" marR="68209" marT="0" marB="0"/>
                </a:tc>
                <a:tc>
                  <a:txBody>
                    <a:bodyPr/>
                    <a:lstStyle/>
                    <a:p>
                      <a:pPr marL="228600" marR="0" algn="ctr">
                        <a:lnSpc>
                          <a:spcPct val="115000"/>
                        </a:lnSpc>
                        <a:spcAft>
                          <a:spcPts val="800"/>
                        </a:spcAft>
                        <a:buNone/>
                      </a:pPr>
                      <a:r>
                        <a:rPr lang="en-US" sz="1800" kern="100" dirty="0">
                          <a:effectLst/>
                        </a:rPr>
                        <a:t>Program Goals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209" marR="68209" marT="0" marB="0"/>
                </a:tc>
                <a:extLst>
                  <a:ext uri="{0D108BD9-81ED-4DB2-BD59-A6C34878D82A}">
                    <a16:rowId xmlns:a16="http://schemas.microsoft.com/office/drawing/2014/main" val="3950110169"/>
                  </a:ext>
                </a:extLst>
              </a:tr>
              <a:tr h="359969">
                <a:tc>
                  <a:txBody>
                    <a:bodyPr/>
                    <a:lstStyle/>
                    <a:p>
                      <a:pPr marL="0" marR="0">
                        <a:lnSpc>
                          <a:spcPct val="115000"/>
                        </a:lnSpc>
                        <a:spcAft>
                          <a:spcPts val="800"/>
                        </a:spcAft>
                        <a:buNone/>
                      </a:pPr>
                      <a:r>
                        <a:rPr lang="en-US" sz="1800" b="0" kern="100">
                          <a:effectLst/>
                        </a:rPr>
                        <a:t>Membership</a:t>
                      </a:r>
                      <a:endParaRPr lang="en-US" sz="1800" b="0" kern="100">
                        <a:effectLst/>
                        <a:latin typeface="Aptos" panose="020B0004020202020204" pitchFamily="34" charset="0"/>
                        <a:ea typeface="Aptos" panose="020B0004020202020204" pitchFamily="34" charset="0"/>
                        <a:cs typeface="Times New Roman" panose="02020603050405020304" pitchFamily="18" charset="0"/>
                      </a:endParaRPr>
                    </a:p>
                  </a:txBody>
                  <a:tcPr marL="68209" marR="68209" marT="0" marB="0"/>
                </a:tc>
                <a:tc>
                  <a:txBody>
                    <a:bodyPr/>
                    <a:lstStyle/>
                    <a:p>
                      <a:pPr marL="342900" marR="0" lvl="0" indent="-342900">
                        <a:lnSpc>
                          <a:spcPct val="115000"/>
                        </a:lnSpc>
                        <a:spcAft>
                          <a:spcPts val="800"/>
                        </a:spcAft>
                        <a:buFont typeface="Symbol" panose="05050102010706020507" pitchFamily="18" charset="2"/>
                        <a:buChar char=""/>
                      </a:pPr>
                      <a:r>
                        <a:rPr lang="en-US" sz="1800" kern="100">
                          <a:effectLst/>
                        </a:rPr>
                        <a:t>51% Association Goal </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209" marR="68209" marT="0" marB="0"/>
                </a:tc>
                <a:extLst>
                  <a:ext uri="{0D108BD9-81ED-4DB2-BD59-A6C34878D82A}">
                    <a16:rowId xmlns:a16="http://schemas.microsoft.com/office/drawing/2014/main" val="4094423671"/>
                  </a:ext>
                </a:extLst>
              </a:tr>
              <a:tr h="1496129">
                <a:tc>
                  <a:txBody>
                    <a:bodyPr/>
                    <a:lstStyle/>
                    <a:p>
                      <a:pPr marL="0" marR="0">
                        <a:lnSpc>
                          <a:spcPct val="115000"/>
                        </a:lnSpc>
                        <a:spcAft>
                          <a:spcPts val="800"/>
                        </a:spcAft>
                        <a:buNone/>
                      </a:pPr>
                      <a:r>
                        <a:rPr lang="en-US" sz="1800" b="0" kern="100" dirty="0">
                          <a:effectLst/>
                        </a:rPr>
                        <a:t>Student / Alumni Engagement:  Employment &amp; Mentoring</a:t>
                      </a:r>
                      <a:endParaRPr lang="en-US" sz="18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209" marR="68209" marT="0" marB="0"/>
                </a:tc>
                <a:tc>
                  <a:txBody>
                    <a:bodyPr/>
                    <a:lstStyle/>
                    <a:p>
                      <a:pPr marL="342900" marR="0" lvl="0" indent="-342900">
                        <a:lnSpc>
                          <a:spcPct val="115000"/>
                        </a:lnSpc>
                        <a:buFont typeface="Symbol" panose="05050102010706020507" pitchFamily="18" charset="2"/>
                        <a:buChar char=""/>
                      </a:pPr>
                      <a:r>
                        <a:rPr lang="en-US" sz="1800" kern="100" dirty="0">
                          <a:effectLst/>
                        </a:rPr>
                        <a:t>Right of First Refusal (</a:t>
                      </a:r>
                      <a:r>
                        <a:rPr lang="en-US" sz="1800" kern="100" dirty="0" err="1">
                          <a:effectLst/>
                        </a:rPr>
                        <a:t>RoFR</a:t>
                      </a:r>
                      <a:r>
                        <a:rPr lang="en-US" sz="1800" kern="100" dirty="0">
                          <a:effectLst/>
                        </a:rPr>
                        <a:t>) Project</a:t>
                      </a:r>
                    </a:p>
                    <a:p>
                      <a:pPr marL="342900" marR="0" lvl="0" indent="-342900">
                        <a:lnSpc>
                          <a:spcPct val="115000"/>
                        </a:lnSpc>
                        <a:buFont typeface="Symbol" panose="05050102010706020507" pitchFamily="18" charset="2"/>
                        <a:buChar char=""/>
                      </a:pPr>
                      <a:r>
                        <a:rPr lang="en-US" sz="1800" kern="100" dirty="0">
                          <a:effectLst/>
                        </a:rPr>
                        <a:t>Student &amp; Alumni Employment Assistance (S/AEA)</a:t>
                      </a:r>
                    </a:p>
                    <a:p>
                      <a:pPr marL="342900" marR="0" lvl="0" indent="-342900">
                        <a:lnSpc>
                          <a:spcPct val="115000"/>
                        </a:lnSpc>
                        <a:buFont typeface="Symbol" panose="05050102010706020507" pitchFamily="18" charset="2"/>
                        <a:buChar char=""/>
                      </a:pPr>
                      <a:r>
                        <a:rPr lang="en-US" sz="1800" kern="100" dirty="0">
                          <a:effectLst/>
                        </a:rPr>
                        <a:t>Alumni Financial Literacy Training</a:t>
                      </a:r>
                    </a:p>
                    <a:p>
                      <a:pPr marL="342900" marR="0" lvl="0" indent="-342900">
                        <a:lnSpc>
                          <a:spcPct val="115000"/>
                        </a:lnSpc>
                        <a:spcAft>
                          <a:spcPts val="800"/>
                        </a:spcAft>
                        <a:buFont typeface="Symbol" panose="05050102010706020507" pitchFamily="18" charset="2"/>
                        <a:buChar char=""/>
                      </a:pPr>
                      <a:r>
                        <a:rPr lang="en-US" sz="1800" kern="100" dirty="0">
                          <a:effectLst/>
                        </a:rPr>
                        <a:t>Alumni Career Development / Soft Skills Training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209" marR="68209" marT="0" marB="0"/>
                </a:tc>
                <a:extLst>
                  <a:ext uri="{0D108BD9-81ED-4DB2-BD59-A6C34878D82A}">
                    <a16:rowId xmlns:a16="http://schemas.microsoft.com/office/drawing/2014/main" val="2021508259"/>
                  </a:ext>
                </a:extLst>
              </a:tr>
              <a:tr h="1117409">
                <a:tc>
                  <a:txBody>
                    <a:bodyPr/>
                    <a:lstStyle/>
                    <a:p>
                      <a:pPr marL="0" marR="0">
                        <a:lnSpc>
                          <a:spcPct val="115000"/>
                        </a:lnSpc>
                        <a:spcAft>
                          <a:spcPts val="800"/>
                        </a:spcAft>
                        <a:buNone/>
                      </a:pPr>
                      <a:r>
                        <a:rPr lang="en-US" sz="1800" b="0" kern="100" dirty="0">
                          <a:effectLst/>
                        </a:rPr>
                        <a:t>Student / Alumni Engagement:  Civic engagement and advocacy</a:t>
                      </a:r>
                      <a:endParaRPr lang="en-US" sz="18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209" marR="68209" marT="0" marB="0"/>
                </a:tc>
                <a:tc>
                  <a:txBody>
                    <a:bodyPr/>
                    <a:lstStyle/>
                    <a:p>
                      <a:pPr marL="342900" marR="0" lvl="0" indent="-342900">
                        <a:lnSpc>
                          <a:spcPct val="115000"/>
                        </a:lnSpc>
                        <a:buFont typeface="Symbol" panose="05050102010706020507" pitchFamily="18" charset="2"/>
                        <a:buChar char=""/>
                      </a:pPr>
                      <a:r>
                        <a:rPr lang="en-US" sz="1800" kern="100">
                          <a:effectLst/>
                        </a:rPr>
                        <a:t>HBCU Student Ambassador VREM GOTV Project</a:t>
                      </a:r>
                    </a:p>
                    <a:p>
                      <a:pPr marL="342900" marR="0" lvl="0" indent="-342900">
                        <a:lnSpc>
                          <a:spcPct val="115000"/>
                        </a:lnSpc>
                        <a:buFont typeface="Symbol" panose="05050102010706020507" pitchFamily="18" charset="2"/>
                        <a:buChar char=""/>
                      </a:pPr>
                      <a:r>
                        <a:rPr lang="en-US" sz="1800" kern="100">
                          <a:effectLst/>
                        </a:rPr>
                        <a:t>NCCU Civic Engagement Working Group (CEWG) Project</a:t>
                      </a:r>
                    </a:p>
                    <a:p>
                      <a:pPr marL="342900" marR="0" lvl="0" indent="-342900">
                        <a:lnSpc>
                          <a:spcPct val="115000"/>
                        </a:lnSpc>
                        <a:spcAft>
                          <a:spcPts val="800"/>
                        </a:spcAft>
                        <a:buFont typeface="Symbol" panose="05050102010706020507" pitchFamily="18" charset="2"/>
                        <a:buChar char=""/>
                      </a:pPr>
                      <a:r>
                        <a:rPr lang="en-US" sz="1800" kern="100">
                          <a:effectLst/>
                        </a:rPr>
                        <a:t>Alumni Association CEAC activation / sustainment</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209" marR="68209" marT="0" marB="0"/>
                </a:tc>
                <a:extLst>
                  <a:ext uri="{0D108BD9-81ED-4DB2-BD59-A6C34878D82A}">
                    <a16:rowId xmlns:a16="http://schemas.microsoft.com/office/drawing/2014/main" val="40360025"/>
                  </a:ext>
                </a:extLst>
              </a:tr>
              <a:tr h="359969">
                <a:tc>
                  <a:txBody>
                    <a:bodyPr/>
                    <a:lstStyle/>
                    <a:p>
                      <a:pPr marL="0" marR="0">
                        <a:lnSpc>
                          <a:spcPct val="115000"/>
                        </a:lnSpc>
                        <a:spcAft>
                          <a:spcPts val="800"/>
                        </a:spcAft>
                        <a:buNone/>
                      </a:pPr>
                      <a:r>
                        <a:rPr lang="en-US" sz="1800" b="0" kern="100">
                          <a:effectLst/>
                        </a:rPr>
                        <a:t>HBCU acquisition alliance (AA)</a:t>
                      </a:r>
                      <a:endParaRPr lang="en-US" sz="1800" b="0" kern="100">
                        <a:effectLst/>
                        <a:latin typeface="Aptos" panose="020B0004020202020204" pitchFamily="34" charset="0"/>
                        <a:ea typeface="Aptos" panose="020B0004020202020204" pitchFamily="34" charset="0"/>
                        <a:cs typeface="Times New Roman" panose="02020603050405020304" pitchFamily="18" charset="0"/>
                      </a:endParaRPr>
                    </a:p>
                  </a:txBody>
                  <a:tcPr marL="68209" marR="68209" marT="0" marB="0"/>
                </a:tc>
                <a:tc>
                  <a:txBody>
                    <a:bodyPr/>
                    <a:lstStyle/>
                    <a:p>
                      <a:pPr marL="342900" marR="0" lvl="0" indent="-342900">
                        <a:lnSpc>
                          <a:spcPct val="115000"/>
                        </a:lnSpc>
                        <a:spcAft>
                          <a:spcPts val="800"/>
                        </a:spcAft>
                        <a:buFont typeface="Symbol" panose="05050102010706020507" pitchFamily="18" charset="2"/>
                        <a:buChar char=""/>
                      </a:pPr>
                      <a:r>
                        <a:rPr lang="en-US" sz="1800" kern="100">
                          <a:effectLst/>
                        </a:rPr>
                        <a:t>Subcontract capture under federal prime contractors</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209" marR="68209" marT="0" marB="0"/>
                </a:tc>
                <a:extLst>
                  <a:ext uri="{0D108BD9-81ED-4DB2-BD59-A6C34878D82A}">
                    <a16:rowId xmlns:a16="http://schemas.microsoft.com/office/drawing/2014/main" val="3069617290"/>
                  </a:ext>
                </a:extLst>
              </a:tr>
              <a:tr h="359969">
                <a:tc>
                  <a:txBody>
                    <a:bodyPr/>
                    <a:lstStyle/>
                    <a:p>
                      <a:pPr marL="0" marR="0">
                        <a:lnSpc>
                          <a:spcPct val="115000"/>
                        </a:lnSpc>
                        <a:spcAft>
                          <a:spcPts val="800"/>
                        </a:spcAft>
                        <a:buNone/>
                      </a:pPr>
                      <a:r>
                        <a:rPr lang="en-US" sz="1800" b="0" kern="100">
                          <a:effectLst/>
                        </a:rPr>
                        <a:t>Sustainable Operating Strategies (SoS)</a:t>
                      </a:r>
                      <a:endParaRPr lang="en-US" sz="1800" b="0" kern="100">
                        <a:effectLst/>
                        <a:latin typeface="Aptos" panose="020B0004020202020204" pitchFamily="34" charset="0"/>
                        <a:ea typeface="Aptos" panose="020B0004020202020204" pitchFamily="34" charset="0"/>
                        <a:cs typeface="Times New Roman" panose="02020603050405020304" pitchFamily="18" charset="0"/>
                      </a:endParaRPr>
                    </a:p>
                  </a:txBody>
                  <a:tcPr marL="68209" marR="68209" marT="0" marB="0"/>
                </a:tc>
                <a:tc>
                  <a:txBody>
                    <a:bodyPr/>
                    <a:lstStyle/>
                    <a:p>
                      <a:pPr marL="342900" marR="0" lvl="0" indent="-342900">
                        <a:lnSpc>
                          <a:spcPct val="115000"/>
                        </a:lnSpc>
                        <a:spcAft>
                          <a:spcPts val="800"/>
                        </a:spcAft>
                        <a:buFont typeface="Symbol" panose="05050102010706020507" pitchFamily="18" charset="2"/>
                        <a:buChar char=""/>
                      </a:pPr>
                      <a:r>
                        <a:rPr lang="en-US" sz="1800" kern="100">
                          <a:effectLst/>
                        </a:rPr>
                        <a:t>Leadership, Governance &amp; Compliance Training</a:t>
                      </a:r>
                      <a:endParaRPr lang="en-US" sz="1800" kern="100">
                        <a:effectLst/>
                        <a:latin typeface="Aptos" panose="020B0004020202020204" pitchFamily="34" charset="0"/>
                        <a:ea typeface="Aptos" panose="020B0004020202020204" pitchFamily="34" charset="0"/>
                        <a:cs typeface="Times New Roman" panose="02020603050405020304" pitchFamily="18" charset="0"/>
                      </a:endParaRPr>
                    </a:p>
                  </a:txBody>
                  <a:tcPr marL="68209" marR="68209" marT="0" marB="0"/>
                </a:tc>
                <a:extLst>
                  <a:ext uri="{0D108BD9-81ED-4DB2-BD59-A6C34878D82A}">
                    <a16:rowId xmlns:a16="http://schemas.microsoft.com/office/drawing/2014/main" val="2244705514"/>
                  </a:ext>
                </a:extLst>
              </a:tr>
              <a:tr h="359969">
                <a:tc>
                  <a:txBody>
                    <a:bodyPr/>
                    <a:lstStyle/>
                    <a:p>
                      <a:pPr marL="0" marR="0">
                        <a:lnSpc>
                          <a:spcPct val="115000"/>
                        </a:lnSpc>
                        <a:spcAft>
                          <a:spcPts val="800"/>
                        </a:spcAft>
                        <a:buNone/>
                      </a:pPr>
                      <a:r>
                        <a:rPr lang="en-US" sz="1800" b="0" kern="100">
                          <a:effectLst/>
                        </a:rPr>
                        <a:t>Fundraising + Marketing</a:t>
                      </a:r>
                      <a:endParaRPr lang="en-US" sz="1800" b="0" kern="100">
                        <a:effectLst/>
                        <a:latin typeface="Aptos" panose="020B0004020202020204" pitchFamily="34" charset="0"/>
                        <a:ea typeface="Aptos" panose="020B0004020202020204" pitchFamily="34" charset="0"/>
                        <a:cs typeface="Times New Roman" panose="02020603050405020304" pitchFamily="18" charset="0"/>
                      </a:endParaRPr>
                    </a:p>
                  </a:txBody>
                  <a:tcPr marL="68209" marR="68209" marT="0" marB="0"/>
                </a:tc>
                <a:tc>
                  <a:txBody>
                    <a:bodyPr/>
                    <a:lstStyle/>
                    <a:p>
                      <a:pPr marL="342900" marR="0" lvl="0" indent="-342900">
                        <a:lnSpc>
                          <a:spcPct val="115000"/>
                        </a:lnSpc>
                        <a:spcAft>
                          <a:spcPts val="800"/>
                        </a:spcAft>
                        <a:buFont typeface="Symbol" panose="05050102010706020507" pitchFamily="18" charset="2"/>
                        <a:buChar char=""/>
                      </a:pPr>
                      <a:r>
                        <a:rPr lang="en-US" sz="1800" kern="100" dirty="0">
                          <a:effectLst/>
                        </a:rPr>
                        <a:t>$1.0 Billon Capitol Campaign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209" marR="68209" marT="0" marB="0"/>
                </a:tc>
                <a:extLst>
                  <a:ext uri="{0D108BD9-81ED-4DB2-BD59-A6C34878D82A}">
                    <a16:rowId xmlns:a16="http://schemas.microsoft.com/office/drawing/2014/main" val="2145193001"/>
                  </a:ext>
                </a:extLst>
              </a:tr>
              <a:tr h="1117409">
                <a:tc>
                  <a:txBody>
                    <a:bodyPr/>
                    <a:lstStyle/>
                    <a:p>
                      <a:pPr marL="0" marR="0">
                        <a:lnSpc>
                          <a:spcPct val="115000"/>
                        </a:lnSpc>
                        <a:spcAft>
                          <a:spcPts val="800"/>
                        </a:spcAft>
                        <a:buNone/>
                      </a:pPr>
                      <a:r>
                        <a:rPr lang="en-US" sz="1800" b="0" kern="100" dirty="0">
                          <a:effectLst/>
                        </a:rPr>
                        <a:t>Financial /  Fiscal Management</a:t>
                      </a:r>
                      <a:endParaRPr lang="en-US" sz="1800" b="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209" marR="68209" marT="0" marB="0"/>
                </a:tc>
                <a:tc>
                  <a:txBody>
                    <a:bodyPr/>
                    <a:lstStyle/>
                    <a:p>
                      <a:pPr marL="342900" marR="0" lvl="0" indent="-342900">
                        <a:lnSpc>
                          <a:spcPct val="115000"/>
                        </a:lnSpc>
                        <a:spcAft>
                          <a:spcPts val="800"/>
                        </a:spcAft>
                        <a:buFont typeface="Symbol" panose="05050102010706020507" pitchFamily="18" charset="2"/>
                        <a:buChar char=""/>
                      </a:pPr>
                      <a:r>
                        <a:rPr lang="en-US" sz="1800" kern="100" dirty="0">
                          <a:effectLst/>
                        </a:rPr>
                        <a:t>Initiatives implemented to formalize our financial infrastructure to model best practices and ensure the highest level of confidence in our financial management process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209" marR="68209" marT="0" marB="0"/>
                </a:tc>
                <a:extLst>
                  <a:ext uri="{0D108BD9-81ED-4DB2-BD59-A6C34878D82A}">
                    <a16:rowId xmlns:a16="http://schemas.microsoft.com/office/drawing/2014/main" val="806340483"/>
                  </a:ext>
                </a:extLst>
              </a:tr>
            </a:tbl>
          </a:graphicData>
        </a:graphic>
      </p:graphicFrame>
      <p:pic>
        <p:nvPicPr>
          <p:cNvPr id="12" name="Picture 11">
            <a:extLst>
              <a:ext uri="{FF2B5EF4-FFF2-40B4-BE49-F238E27FC236}">
                <a16:creationId xmlns:a16="http://schemas.microsoft.com/office/drawing/2014/main" id="{E57FE8F4-6B42-EBB2-C7F8-3ED1A3CE1CF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37923" y="41282"/>
            <a:ext cx="1618515" cy="882826"/>
          </a:xfrm>
          <a:prstGeom prst="rect">
            <a:avLst/>
          </a:prstGeom>
        </p:spPr>
      </p:pic>
      <p:sp>
        <p:nvSpPr>
          <p:cNvPr id="14" name="TextBox 13">
            <a:extLst>
              <a:ext uri="{FF2B5EF4-FFF2-40B4-BE49-F238E27FC236}">
                <a16:creationId xmlns:a16="http://schemas.microsoft.com/office/drawing/2014/main" id="{5FBE2B78-ADC1-5ABF-F972-8ABBA65C0632}"/>
              </a:ext>
            </a:extLst>
          </p:cNvPr>
          <p:cNvSpPr txBox="1"/>
          <p:nvPr/>
        </p:nvSpPr>
        <p:spPr>
          <a:xfrm>
            <a:off x="4571191" y="573955"/>
            <a:ext cx="3125751" cy="400110"/>
          </a:xfrm>
          <a:prstGeom prst="rect">
            <a:avLst/>
          </a:prstGeom>
          <a:noFill/>
        </p:spPr>
        <p:txBody>
          <a:bodyPr wrap="square" rtlCol="0">
            <a:spAutoFit/>
          </a:bodyPr>
          <a:lstStyle/>
          <a:p>
            <a:pPr algn="ctr"/>
            <a:r>
              <a:rPr lang="en-US" sz="2000" b="1" dirty="0"/>
              <a:t>Program Area Overview</a:t>
            </a:r>
          </a:p>
        </p:txBody>
      </p:sp>
    </p:spTree>
    <p:extLst>
      <p:ext uri="{BB962C8B-B14F-4D97-AF65-F5344CB8AC3E}">
        <p14:creationId xmlns:p14="http://schemas.microsoft.com/office/powerpoint/2010/main" val="21405789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D301B-D53E-208B-9310-8B55DE9C57B4}"/>
            </a:ext>
          </a:extLst>
        </p:cNvPr>
        <p:cNvGrpSpPr/>
        <p:nvPr/>
      </p:nvGrpSpPr>
      <p:grpSpPr>
        <a:xfrm>
          <a:off x="0" y="0"/>
          <a:ext cx="0" cy="0"/>
          <a:chOff x="0" y="0"/>
          <a:chExt cx="0" cy="0"/>
        </a:xfrm>
      </p:grpSpPr>
      <p:graphicFrame>
        <p:nvGraphicFramePr>
          <p:cNvPr id="13" name="Table 12">
            <a:extLst>
              <a:ext uri="{FF2B5EF4-FFF2-40B4-BE49-F238E27FC236}">
                <a16:creationId xmlns:a16="http://schemas.microsoft.com/office/drawing/2014/main" id="{A048A6C0-505B-F1DE-4779-47C67A60294C}"/>
              </a:ext>
            </a:extLst>
          </p:cNvPr>
          <p:cNvGraphicFramePr>
            <a:graphicFrameLocks noGrp="1"/>
          </p:cNvGraphicFramePr>
          <p:nvPr>
            <p:extLst>
              <p:ext uri="{D42A27DB-BD31-4B8C-83A1-F6EECF244321}">
                <p14:modId xmlns:p14="http://schemas.microsoft.com/office/powerpoint/2010/main" val="3657739403"/>
              </p:ext>
            </p:extLst>
          </p:nvPr>
        </p:nvGraphicFramePr>
        <p:xfrm>
          <a:off x="115409" y="974064"/>
          <a:ext cx="11944785" cy="5842653"/>
        </p:xfrm>
        <a:graphic>
          <a:graphicData uri="http://schemas.openxmlformats.org/drawingml/2006/table">
            <a:tbl>
              <a:tblPr firstRow="1" firstCol="1" bandRow="1"/>
              <a:tblGrid>
                <a:gridCol w="1245555">
                  <a:extLst>
                    <a:ext uri="{9D8B030D-6E8A-4147-A177-3AD203B41FA5}">
                      <a16:colId xmlns:a16="http://schemas.microsoft.com/office/drawing/2014/main" val="1779564401"/>
                    </a:ext>
                  </a:extLst>
                </a:gridCol>
                <a:gridCol w="2105794">
                  <a:extLst>
                    <a:ext uri="{9D8B030D-6E8A-4147-A177-3AD203B41FA5}">
                      <a16:colId xmlns:a16="http://schemas.microsoft.com/office/drawing/2014/main" val="2188735207"/>
                    </a:ext>
                  </a:extLst>
                </a:gridCol>
                <a:gridCol w="4722357">
                  <a:extLst>
                    <a:ext uri="{9D8B030D-6E8A-4147-A177-3AD203B41FA5}">
                      <a16:colId xmlns:a16="http://schemas.microsoft.com/office/drawing/2014/main" val="3178244521"/>
                    </a:ext>
                  </a:extLst>
                </a:gridCol>
                <a:gridCol w="3871079">
                  <a:extLst>
                    <a:ext uri="{9D8B030D-6E8A-4147-A177-3AD203B41FA5}">
                      <a16:colId xmlns:a16="http://schemas.microsoft.com/office/drawing/2014/main" val="3480503037"/>
                    </a:ext>
                  </a:extLst>
                </a:gridCol>
              </a:tblGrid>
              <a:tr h="417214">
                <a:tc>
                  <a:txBody>
                    <a:bodyPr/>
                    <a:lstStyle/>
                    <a:p>
                      <a:pPr marL="228600" marR="0" algn="ctr">
                        <a:lnSpc>
                          <a:spcPct val="115000"/>
                        </a:lnSpc>
                        <a:spcAft>
                          <a:spcPts val="800"/>
                        </a:spcAft>
                        <a:buNone/>
                      </a:pPr>
                      <a:r>
                        <a:rPr lang="en-US" sz="1200" b="1" kern="100">
                          <a:solidFill>
                            <a:srgbClr val="FFFFFF"/>
                          </a:solidFill>
                          <a:effectLst/>
                          <a:latin typeface="+mn-lt"/>
                          <a:ea typeface="Aptos" panose="020B0004020202020204" pitchFamily="34" charset="0"/>
                          <a:cs typeface="Times New Roman" panose="02020603050405020304" pitchFamily="18" charset="0"/>
                        </a:rPr>
                        <a:t>Program Area/Title</a:t>
                      </a:r>
                      <a:endParaRPr lang="en-US" sz="1200" kern="100">
                        <a:effectLst/>
                        <a:latin typeface="+mn-lt"/>
                        <a:ea typeface="Aptos" panose="020B0004020202020204" pitchFamily="34" charset="0"/>
                        <a:cs typeface="Times New Roman" panose="02020603050405020304" pitchFamily="18" charset="0"/>
                      </a:endParaRPr>
                    </a:p>
                  </a:txBody>
                  <a:tcPr marL="13050" marR="13050" marT="0" marB="0" anchor="ctr">
                    <a:lnL w="12700" cap="flat" cmpd="sng" algn="ctr">
                      <a:solidFill>
                        <a:srgbClr val="196B2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196B24"/>
                    </a:solidFill>
                  </a:tcPr>
                </a:tc>
                <a:tc>
                  <a:txBody>
                    <a:bodyPr/>
                    <a:lstStyle/>
                    <a:p>
                      <a:pPr marL="228600" marR="0" algn="ctr">
                        <a:lnSpc>
                          <a:spcPct val="115000"/>
                        </a:lnSpc>
                        <a:spcAft>
                          <a:spcPts val="800"/>
                        </a:spcAft>
                        <a:buNone/>
                      </a:pPr>
                      <a:r>
                        <a:rPr lang="en-US" sz="1200" b="1" kern="100">
                          <a:solidFill>
                            <a:srgbClr val="FFFFFF"/>
                          </a:solidFill>
                          <a:effectLst/>
                          <a:latin typeface="+mn-lt"/>
                          <a:ea typeface="Aptos" panose="020B0004020202020204" pitchFamily="34" charset="0"/>
                          <a:cs typeface="Times New Roman" panose="02020603050405020304" pitchFamily="18" charset="0"/>
                        </a:rPr>
                        <a:t>Program Goals by Activities</a:t>
                      </a:r>
                      <a:endParaRPr lang="en-US" sz="1200" kern="100">
                        <a:effectLst/>
                        <a:latin typeface="+mn-lt"/>
                        <a:ea typeface="Aptos" panose="020B0004020202020204" pitchFamily="34" charset="0"/>
                        <a:cs typeface="Times New Roman" panose="02020603050405020304" pitchFamily="18" charset="0"/>
                      </a:endParaRPr>
                    </a:p>
                  </a:txBody>
                  <a:tcPr marL="13050" marR="13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196B24"/>
                    </a:solidFill>
                  </a:tcPr>
                </a:tc>
                <a:tc>
                  <a:txBody>
                    <a:bodyPr/>
                    <a:lstStyle/>
                    <a:p>
                      <a:pPr marL="228600" marR="0" algn="ctr">
                        <a:lnSpc>
                          <a:spcPct val="115000"/>
                        </a:lnSpc>
                        <a:spcAft>
                          <a:spcPts val="800"/>
                        </a:spcAft>
                        <a:buNone/>
                      </a:pPr>
                      <a:r>
                        <a:rPr lang="en-US" sz="1200" b="1" kern="100">
                          <a:solidFill>
                            <a:srgbClr val="FFFFFF"/>
                          </a:solidFill>
                          <a:effectLst/>
                          <a:latin typeface="+mn-lt"/>
                          <a:ea typeface="Aptos" panose="020B0004020202020204" pitchFamily="34" charset="0"/>
                          <a:cs typeface="Times New Roman" panose="02020603050405020304" pitchFamily="18" charset="0"/>
                        </a:rPr>
                        <a:t>Impact</a:t>
                      </a:r>
                      <a:endParaRPr lang="en-US" sz="1200" kern="100">
                        <a:effectLst/>
                        <a:latin typeface="+mn-lt"/>
                        <a:ea typeface="Aptos" panose="020B0004020202020204" pitchFamily="34" charset="0"/>
                        <a:cs typeface="Times New Roman" panose="02020603050405020304" pitchFamily="18" charset="0"/>
                      </a:endParaRPr>
                    </a:p>
                  </a:txBody>
                  <a:tcPr marL="13050" marR="13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196B24"/>
                    </a:solidFill>
                  </a:tcPr>
                </a:tc>
                <a:tc>
                  <a:txBody>
                    <a:bodyPr/>
                    <a:lstStyle/>
                    <a:p>
                      <a:pPr marL="228600" marR="0" algn="ctr">
                        <a:lnSpc>
                          <a:spcPct val="115000"/>
                        </a:lnSpc>
                        <a:spcAft>
                          <a:spcPts val="800"/>
                        </a:spcAft>
                        <a:buNone/>
                      </a:pPr>
                      <a:r>
                        <a:rPr lang="en-US" sz="1200" b="1" kern="100" dirty="0">
                          <a:solidFill>
                            <a:srgbClr val="FFFFFF"/>
                          </a:solidFill>
                          <a:effectLst/>
                          <a:latin typeface="+mn-lt"/>
                          <a:ea typeface="Aptos" panose="020B0004020202020204" pitchFamily="34" charset="0"/>
                          <a:cs typeface="Times New Roman" panose="02020603050405020304" pitchFamily="18" charset="0"/>
                        </a:rPr>
                        <a:t>Outcomes</a:t>
                      </a:r>
                      <a:endParaRPr lang="en-US" sz="1200" kern="100" dirty="0">
                        <a:effectLst/>
                        <a:latin typeface="+mn-lt"/>
                        <a:ea typeface="Aptos" panose="020B0004020202020204" pitchFamily="34" charset="0"/>
                        <a:cs typeface="Times New Roman" panose="02020603050405020304" pitchFamily="18" charset="0"/>
                      </a:endParaRPr>
                    </a:p>
                  </a:txBody>
                  <a:tcPr marL="13050" marR="13050" marT="0" marB="0" anchor="ctr">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196B24"/>
                    </a:solidFill>
                  </a:tcPr>
                </a:tc>
                <a:extLst>
                  <a:ext uri="{0D108BD9-81ED-4DB2-BD59-A6C34878D82A}">
                    <a16:rowId xmlns:a16="http://schemas.microsoft.com/office/drawing/2014/main" val="3832544972"/>
                  </a:ext>
                </a:extLst>
              </a:tr>
              <a:tr h="1147368">
                <a:tc>
                  <a:txBody>
                    <a:bodyPr/>
                    <a:lstStyle/>
                    <a:p>
                      <a:pPr marL="0" marR="0">
                        <a:lnSpc>
                          <a:spcPct val="115000"/>
                        </a:lnSpc>
                        <a:spcAft>
                          <a:spcPts val="800"/>
                        </a:spcAft>
                        <a:buNone/>
                      </a:pPr>
                      <a:r>
                        <a:rPr lang="en-US" sz="1200" b="1" kern="100">
                          <a:solidFill>
                            <a:srgbClr val="000000"/>
                          </a:solidFill>
                          <a:effectLst/>
                          <a:latin typeface="+mn-lt"/>
                          <a:ea typeface="Aptos" panose="020B0004020202020204" pitchFamily="34" charset="0"/>
                          <a:cs typeface="Times New Roman" panose="02020603050405020304" pitchFamily="18" charset="0"/>
                        </a:rPr>
                        <a:t>Membership</a:t>
                      </a:r>
                      <a:endParaRPr lang="en-US" sz="1200" kern="100">
                        <a:effectLst/>
                        <a:latin typeface="+mn-lt"/>
                        <a:ea typeface="Aptos" panose="020B0004020202020204" pitchFamily="34" charset="0"/>
                        <a:cs typeface="Times New Roman" panose="02020603050405020304" pitchFamily="18" charset="0"/>
                      </a:endParaRPr>
                    </a:p>
                  </a:txBody>
                  <a:tcPr marL="13050" marR="13050" marT="0" marB="0">
                    <a:lnL w="12700" cap="flat" cmpd="sng" algn="ctr">
                      <a:solidFill>
                        <a:srgbClr val="196B2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51% Association Goal </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tc>
                  <a:txBody>
                    <a:bodyPr/>
                    <a:lstStyle/>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Established membership levels; Ran multiple membership alerts for a discounted membership through 3/31/2026.  We continue to send outreach emails to HBCU Alumni Associations. These ongoing communications, drafted by the president, include a request for associations to join NHBCUAAF.</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tc>
                  <a:txBody>
                    <a:bodyPr/>
                    <a:lstStyle/>
                    <a:p>
                      <a:pPr marL="0" marR="0">
                        <a:lnSpc>
                          <a:spcPct val="115000"/>
                        </a:lnSpc>
                        <a:spcAft>
                          <a:spcPts val="800"/>
                        </a:spcAft>
                        <a:buNone/>
                      </a:pPr>
                      <a:r>
                        <a:rPr lang="en-US" sz="1200" kern="100">
                          <a:effectLst/>
                          <a:latin typeface="+mn-lt"/>
                          <a:ea typeface="Aptos" panose="020B0004020202020204" pitchFamily="34" charset="0"/>
                          <a:cs typeface="Times New Roman" panose="02020603050405020304" pitchFamily="18" charset="0"/>
                        </a:rPr>
                        <a:t>Secured six (6) paid memberships</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extLst>
                  <a:ext uri="{0D108BD9-81ED-4DB2-BD59-A6C34878D82A}">
                    <a16:rowId xmlns:a16="http://schemas.microsoft.com/office/drawing/2014/main" val="804806374"/>
                  </a:ext>
                </a:extLst>
              </a:tr>
              <a:tr h="1048094">
                <a:tc rowSpan="5">
                  <a:txBody>
                    <a:bodyPr/>
                    <a:lstStyle/>
                    <a:p>
                      <a:pPr marL="0" marR="0">
                        <a:lnSpc>
                          <a:spcPct val="115000"/>
                        </a:lnSpc>
                        <a:spcAft>
                          <a:spcPts val="800"/>
                        </a:spcAft>
                        <a:buNone/>
                      </a:pPr>
                      <a:r>
                        <a:rPr lang="en-US" sz="1200" b="1" kern="100">
                          <a:solidFill>
                            <a:srgbClr val="000000"/>
                          </a:solidFill>
                          <a:effectLst/>
                          <a:latin typeface="+mn-lt"/>
                          <a:ea typeface="Aptos" panose="020B0004020202020204" pitchFamily="34" charset="0"/>
                          <a:cs typeface="Times New Roman" panose="02020603050405020304" pitchFamily="18" charset="0"/>
                        </a:rPr>
                        <a:t>Student / Alumni Engagement:  Employment &amp; Mentoring</a:t>
                      </a:r>
                      <a:endParaRPr lang="en-US" sz="1200" kern="100">
                        <a:effectLst/>
                        <a:latin typeface="+mn-lt"/>
                        <a:ea typeface="Aptos" panose="020B0004020202020204" pitchFamily="34" charset="0"/>
                        <a:cs typeface="Times New Roman" panose="02020603050405020304" pitchFamily="18" charset="0"/>
                      </a:endParaRPr>
                    </a:p>
                  </a:txBody>
                  <a:tcPr marL="13050" marR="13050" marT="0" marB="0">
                    <a:lnL w="12700" cap="flat" cmpd="sng" algn="ctr">
                      <a:solidFill>
                        <a:srgbClr val="196B2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Right of First Refusal (</a:t>
                      </a:r>
                      <a:r>
                        <a:rPr lang="en-US" sz="1200" kern="100" dirty="0" err="1">
                          <a:effectLst/>
                          <a:latin typeface="+mn-lt"/>
                          <a:ea typeface="Aptos" panose="020B0004020202020204" pitchFamily="34" charset="0"/>
                          <a:cs typeface="Times New Roman" panose="02020603050405020304" pitchFamily="18" charset="0"/>
                        </a:rPr>
                        <a:t>RoFR</a:t>
                      </a:r>
                      <a:r>
                        <a:rPr lang="en-US" sz="1200" kern="100" dirty="0">
                          <a:effectLst/>
                          <a:latin typeface="+mn-lt"/>
                          <a:ea typeface="Aptos" panose="020B0004020202020204" pitchFamily="34" charset="0"/>
                          <a:cs typeface="Times New Roman" panose="02020603050405020304" pitchFamily="18" charset="0"/>
                        </a:rPr>
                        <a:t>) Project</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The project combines internship supervision, partnership support, media/project development, and final deliverable production in support of fundraising, youth engagement, workforce development, media visibility, and Africa-centered opportunity.  </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Two (2) of the four (4) Fayetteville State University (FSU) students employed to execute task assignments under </a:t>
                      </a:r>
                      <a:r>
                        <a:rPr lang="en-US" sz="1200" b="1" kern="100" dirty="0">
                          <a:effectLst/>
                          <a:latin typeface="+mn-lt"/>
                          <a:ea typeface="Aptos" panose="020B0004020202020204" pitchFamily="34" charset="0"/>
                          <a:cs typeface="Times New Roman" panose="02020603050405020304" pitchFamily="18" charset="0"/>
                        </a:rPr>
                        <a:t>The Seven Tracks: How Students Can Train for Africa-Centered Opportunity Now </a:t>
                      </a:r>
                      <a:r>
                        <a:rPr lang="en-US" sz="1200" kern="100" dirty="0">
                          <a:effectLst/>
                          <a:latin typeface="+mn-lt"/>
                          <a:ea typeface="Aptos" panose="020B0004020202020204" pitchFamily="34" charset="0"/>
                          <a:cs typeface="Times New Roman" panose="02020603050405020304" pitchFamily="18" charset="0"/>
                        </a:rPr>
                        <a:t>framework/methodology.</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06941271"/>
                  </a:ext>
                </a:extLst>
              </a:tr>
              <a:tr h="1770857">
                <a:tc vMerge="1">
                  <a:txBody>
                    <a:bodyPr/>
                    <a:lstStyle/>
                    <a:p>
                      <a:endParaRPr lang="en-US"/>
                    </a:p>
                  </a:txBody>
                  <a:tcPr/>
                </a:tc>
                <a:tc>
                  <a:txBody>
                    <a:bodyPr/>
                    <a:lstStyle/>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Student &amp; Alumni Employment Assistance - (S/AEA)</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Established relationships/partnerships with industry and NGOs to secure grant investment and employment.  Partnership with Sherman Williams Paint Company to provide internships/summer employment to HBCU students in the SE USA, see Internship Flyer and Press Release.</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1). Intern assignments with BPG, HTA, LSECU, SWPC SE Student employment for students attending AAMU, CAU, FSU, FSU, NCCU and SCSU and SWPC NE Student employment discussions with BFSU, NSU, UDC and WVSU. and Hibel Foundation</a:t>
                      </a:r>
                    </a:p>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2).  Career Development Session for CGI Federal to recruit seasoned professionals.</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26175622"/>
                  </a:ext>
                </a:extLst>
              </a:tr>
              <a:tr h="417214">
                <a:tc vMerge="1">
                  <a:txBody>
                    <a:bodyPr/>
                    <a:lstStyle/>
                    <a:p>
                      <a:endParaRPr lang="en-US"/>
                    </a:p>
                  </a:txBody>
                  <a:tcPr/>
                </a:tc>
                <a:tc>
                  <a:txBody>
                    <a:bodyPr/>
                    <a:lstStyle/>
                    <a:p>
                      <a:pPr marL="0" marR="0">
                        <a:lnSpc>
                          <a:spcPct val="115000"/>
                        </a:lnSpc>
                        <a:spcAft>
                          <a:spcPts val="800"/>
                        </a:spcAft>
                        <a:buNone/>
                      </a:pPr>
                      <a:r>
                        <a:rPr lang="en-US" sz="1200" kern="100">
                          <a:effectLst/>
                          <a:latin typeface="+mn-lt"/>
                          <a:ea typeface="Aptos" panose="020B0004020202020204" pitchFamily="34" charset="0"/>
                          <a:cs typeface="Times New Roman" panose="02020603050405020304" pitchFamily="18" charset="0"/>
                        </a:rPr>
                        <a:t>Scholarships</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200" kern="100">
                          <a:effectLst/>
                          <a:latin typeface="+mn-lt"/>
                          <a:ea typeface="Aptos" panose="020B0004020202020204" pitchFamily="34" charset="0"/>
                          <a:cs typeface="Times New Roman" panose="02020603050405020304" pitchFamily="18" charset="0"/>
                        </a:rPr>
                        <a:t>Established relationships/partnerships with the Renaissance Foundation to provide scholarships to HBCU students</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Renaissance Foundation to provide up to 25 $4,000 per year for 4 years awards to HBCUs</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39678090"/>
                  </a:ext>
                </a:extLst>
              </a:tr>
              <a:tr h="417214">
                <a:tc vMerge="1">
                  <a:txBody>
                    <a:bodyPr/>
                    <a:lstStyle/>
                    <a:p>
                      <a:endParaRPr lang="en-US"/>
                    </a:p>
                  </a:txBody>
                  <a:tcPr/>
                </a:tc>
                <a:tc>
                  <a:txBody>
                    <a:bodyPr/>
                    <a:lstStyle/>
                    <a:p>
                      <a:pPr marL="0" marR="0">
                        <a:lnSpc>
                          <a:spcPct val="115000"/>
                        </a:lnSpc>
                        <a:spcAft>
                          <a:spcPts val="800"/>
                        </a:spcAft>
                        <a:buNone/>
                      </a:pPr>
                      <a:r>
                        <a:rPr lang="en-US" sz="1200" kern="100">
                          <a:effectLst/>
                          <a:latin typeface="+mn-lt"/>
                          <a:ea typeface="Aptos" panose="020B0004020202020204" pitchFamily="34" charset="0"/>
                          <a:cs typeface="Times New Roman" panose="02020603050405020304" pitchFamily="18" charset="0"/>
                        </a:rPr>
                        <a:t>Alumni Financial Literacy Training</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Established a partnership with a training &amp; development firm to deliver courses in financial literacy  </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200" kern="100">
                          <a:effectLst/>
                          <a:latin typeface="+mn-lt"/>
                          <a:ea typeface="Aptos" panose="020B0004020202020204" pitchFamily="34" charset="0"/>
                          <a:cs typeface="Times New Roman" panose="02020603050405020304" pitchFamily="18" charset="0"/>
                        </a:rPr>
                        <a:t>Broadcast an offering message to all HBCU Alumni Associations announcing the offering</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6816504"/>
                  </a:ext>
                </a:extLst>
              </a:tr>
              <a:tr h="624692">
                <a:tc vMerge="1">
                  <a:txBody>
                    <a:bodyPr/>
                    <a:lstStyle/>
                    <a:p>
                      <a:endParaRPr lang="en-US"/>
                    </a:p>
                  </a:txBody>
                  <a:tcPr/>
                </a:tc>
                <a:tc>
                  <a:txBody>
                    <a:bodyPr/>
                    <a:lstStyle/>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Alumni Career Development / Soft Skills Training</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tc>
                  <a:txBody>
                    <a:bodyPr/>
                    <a:lstStyle/>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Established a partnership with a training &amp; development firm to deliver courses in career development &amp; soft skills</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tc>
                  <a:txBody>
                    <a:bodyPr/>
                    <a:lstStyle/>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Broadcast an offering message to all HBCU Alumni Associations announcing the offering</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extLst>
                  <a:ext uri="{0D108BD9-81ED-4DB2-BD59-A6C34878D82A}">
                    <a16:rowId xmlns:a16="http://schemas.microsoft.com/office/drawing/2014/main" val="3506640942"/>
                  </a:ext>
                </a:extLst>
              </a:tr>
            </a:tbl>
          </a:graphicData>
        </a:graphic>
      </p:graphicFrame>
      <p:sp>
        <p:nvSpPr>
          <p:cNvPr id="2" name="Slide Number Placeholder 1">
            <a:extLst>
              <a:ext uri="{FF2B5EF4-FFF2-40B4-BE49-F238E27FC236}">
                <a16:creationId xmlns:a16="http://schemas.microsoft.com/office/drawing/2014/main" id="{5C60FB2B-EE0A-F6FB-86B7-D2ED43946552}"/>
              </a:ext>
            </a:extLst>
          </p:cNvPr>
          <p:cNvSpPr>
            <a:spLocks noGrp="1"/>
          </p:cNvSpPr>
          <p:nvPr>
            <p:ph type="sldNum" sz="quarter" idx="12"/>
          </p:nvPr>
        </p:nvSpPr>
        <p:spPr>
          <a:xfrm>
            <a:off x="11989816" y="6655695"/>
            <a:ext cx="251535" cy="235258"/>
          </a:xfrm>
        </p:spPr>
        <p:txBody>
          <a:bodyPr/>
          <a:lstStyle/>
          <a:p>
            <a:fld id="{28EFDFDE-FDA5-4061-BA84-300E4E097FAF}" type="slidenum">
              <a:rPr lang="en-US" smtClean="0"/>
              <a:t>5</a:t>
            </a:fld>
            <a:endParaRPr lang="en-US" dirty="0"/>
          </a:p>
        </p:txBody>
      </p:sp>
      <p:pic>
        <p:nvPicPr>
          <p:cNvPr id="7" name="Picture 6" descr="A logo with green leaves&#10;&#10;AI-generated content may be incorrect.">
            <a:extLst>
              <a:ext uri="{FF2B5EF4-FFF2-40B4-BE49-F238E27FC236}">
                <a16:creationId xmlns:a16="http://schemas.microsoft.com/office/drawing/2014/main" id="{6FC0D62A-D5E5-6E62-7126-9B96FB2A6A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040" y="11765"/>
            <a:ext cx="2128962" cy="702338"/>
          </a:xfrm>
          <a:prstGeom prst="rect">
            <a:avLst/>
          </a:prstGeom>
        </p:spPr>
      </p:pic>
      <p:sp>
        <p:nvSpPr>
          <p:cNvPr id="9" name="TextBox 8">
            <a:extLst>
              <a:ext uri="{FF2B5EF4-FFF2-40B4-BE49-F238E27FC236}">
                <a16:creationId xmlns:a16="http://schemas.microsoft.com/office/drawing/2014/main" id="{B62BB4AB-0189-0A7A-5A0A-CE36ABB1794A}"/>
              </a:ext>
            </a:extLst>
          </p:cNvPr>
          <p:cNvSpPr txBox="1"/>
          <p:nvPr/>
        </p:nvSpPr>
        <p:spPr>
          <a:xfrm>
            <a:off x="3111005" y="21030"/>
            <a:ext cx="6130267" cy="461665"/>
          </a:xfrm>
          <a:prstGeom prst="rect">
            <a:avLst/>
          </a:prstGeom>
          <a:noFill/>
        </p:spPr>
        <p:txBody>
          <a:bodyPr wrap="square" rtlCol="0">
            <a:spAutoFit/>
          </a:bodyPr>
          <a:lstStyle/>
          <a:p>
            <a:pPr algn="ctr"/>
            <a:r>
              <a:rPr lang="en-US" sz="2400" b="1" dirty="0"/>
              <a:t>NHBCUAAF: State of the Foundation</a:t>
            </a:r>
          </a:p>
        </p:txBody>
      </p:sp>
      <p:pic>
        <p:nvPicPr>
          <p:cNvPr id="12" name="Picture 11">
            <a:extLst>
              <a:ext uri="{FF2B5EF4-FFF2-40B4-BE49-F238E27FC236}">
                <a16:creationId xmlns:a16="http://schemas.microsoft.com/office/drawing/2014/main" id="{56A14524-95D0-78C9-CA39-3087AD441B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13209" y="41282"/>
            <a:ext cx="1618515" cy="882826"/>
          </a:xfrm>
          <a:prstGeom prst="rect">
            <a:avLst/>
          </a:prstGeom>
        </p:spPr>
      </p:pic>
      <p:sp>
        <p:nvSpPr>
          <p:cNvPr id="14" name="TextBox 13">
            <a:extLst>
              <a:ext uri="{FF2B5EF4-FFF2-40B4-BE49-F238E27FC236}">
                <a16:creationId xmlns:a16="http://schemas.microsoft.com/office/drawing/2014/main" id="{D9F46F20-992C-BA73-1B52-180BF9C0A055}"/>
              </a:ext>
            </a:extLst>
          </p:cNvPr>
          <p:cNvSpPr txBox="1"/>
          <p:nvPr/>
        </p:nvSpPr>
        <p:spPr>
          <a:xfrm>
            <a:off x="4571191" y="600589"/>
            <a:ext cx="3125751" cy="400110"/>
          </a:xfrm>
          <a:prstGeom prst="rect">
            <a:avLst/>
          </a:prstGeom>
          <a:noFill/>
        </p:spPr>
        <p:txBody>
          <a:bodyPr wrap="square" rtlCol="0">
            <a:spAutoFit/>
          </a:bodyPr>
          <a:lstStyle/>
          <a:p>
            <a:pPr algn="ctr"/>
            <a:r>
              <a:rPr lang="en-US" sz="2000" b="1" dirty="0"/>
              <a:t>Impact and Outcomes</a:t>
            </a:r>
          </a:p>
        </p:txBody>
      </p:sp>
    </p:spTree>
    <p:extLst>
      <p:ext uri="{BB962C8B-B14F-4D97-AF65-F5344CB8AC3E}">
        <p14:creationId xmlns:p14="http://schemas.microsoft.com/office/powerpoint/2010/main" val="42686049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AFC231-5727-40B6-8D4D-1D45BD1D44EA}"/>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1D2D90EC-C730-54FB-43E5-3E5199562374}"/>
              </a:ext>
            </a:extLst>
          </p:cNvPr>
          <p:cNvGraphicFramePr>
            <a:graphicFrameLocks noGrp="1"/>
          </p:cNvGraphicFramePr>
          <p:nvPr>
            <p:extLst>
              <p:ext uri="{D42A27DB-BD31-4B8C-83A1-F6EECF244321}">
                <p14:modId xmlns:p14="http://schemas.microsoft.com/office/powerpoint/2010/main" val="2843541889"/>
              </p:ext>
            </p:extLst>
          </p:nvPr>
        </p:nvGraphicFramePr>
        <p:xfrm>
          <a:off x="84712" y="1412833"/>
          <a:ext cx="11928255" cy="5372805"/>
        </p:xfrm>
        <a:graphic>
          <a:graphicData uri="http://schemas.openxmlformats.org/drawingml/2006/table">
            <a:tbl>
              <a:tblPr firstRow="1" firstCol="1" bandRow="1"/>
              <a:tblGrid>
                <a:gridCol w="1243831">
                  <a:extLst>
                    <a:ext uri="{9D8B030D-6E8A-4147-A177-3AD203B41FA5}">
                      <a16:colId xmlns:a16="http://schemas.microsoft.com/office/drawing/2014/main" val="3467177132"/>
                    </a:ext>
                  </a:extLst>
                </a:gridCol>
                <a:gridCol w="2102880">
                  <a:extLst>
                    <a:ext uri="{9D8B030D-6E8A-4147-A177-3AD203B41FA5}">
                      <a16:colId xmlns:a16="http://schemas.microsoft.com/office/drawing/2014/main" val="2282991807"/>
                    </a:ext>
                  </a:extLst>
                </a:gridCol>
                <a:gridCol w="4715822">
                  <a:extLst>
                    <a:ext uri="{9D8B030D-6E8A-4147-A177-3AD203B41FA5}">
                      <a16:colId xmlns:a16="http://schemas.microsoft.com/office/drawing/2014/main" val="469606361"/>
                    </a:ext>
                  </a:extLst>
                </a:gridCol>
                <a:gridCol w="3865722">
                  <a:extLst>
                    <a:ext uri="{9D8B030D-6E8A-4147-A177-3AD203B41FA5}">
                      <a16:colId xmlns:a16="http://schemas.microsoft.com/office/drawing/2014/main" val="304010201"/>
                    </a:ext>
                  </a:extLst>
                </a:gridCol>
              </a:tblGrid>
              <a:tr h="1111587">
                <a:tc rowSpan="3">
                  <a:txBody>
                    <a:bodyPr/>
                    <a:lstStyle/>
                    <a:p>
                      <a:pPr marL="0" marR="0">
                        <a:lnSpc>
                          <a:spcPct val="115000"/>
                        </a:lnSpc>
                        <a:spcAft>
                          <a:spcPts val="800"/>
                        </a:spcAft>
                        <a:buNone/>
                      </a:pPr>
                      <a:r>
                        <a:rPr lang="en-US" sz="1100" b="1" kern="100" dirty="0">
                          <a:solidFill>
                            <a:srgbClr val="000000"/>
                          </a:solidFill>
                          <a:effectLst/>
                          <a:latin typeface="+mn-lt"/>
                          <a:ea typeface="Aptos" panose="020B0004020202020204" pitchFamily="34" charset="0"/>
                          <a:cs typeface="Times New Roman" panose="02020603050405020304" pitchFamily="18" charset="0"/>
                        </a:rPr>
                        <a:t>Student / Alumni Engagement:  Civic engagement and advocacy</a:t>
                      </a:r>
                      <a:endParaRPr lang="en-US" sz="1100" kern="100" dirty="0">
                        <a:effectLst/>
                        <a:latin typeface="+mn-lt"/>
                        <a:ea typeface="Aptos" panose="020B0004020202020204" pitchFamily="34" charset="0"/>
                        <a:cs typeface="Times New Roman" panose="02020603050405020304" pitchFamily="18" charset="0"/>
                      </a:endParaRPr>
                    </a:p>
                  </a:txBody>
                  <a:tcPr marL="13050" marR="13050" marT="0" marB="0">
                    <a:lnL w="12700" cap="flat" cmpd="sng" algn="ctr">
                      <a:solidFill>
                        <a:srgbClr val="196B2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100" kern="100" dirty="0">
                          <a:effectLst/>
                          <a:latin typeface="+mn-lt"/>
                          <a:ea typeface="Aptos" panose="020B0004020202020204" pitchFamily="34" charset="0"/>
                          <a:cs typeface="Times New Roman" panose="02020603050405020304" pitchFamily="18" charset="0"/>
                        </a:rPr>
                        <a:t>HBCU Student Ambassador VREM GOTV Project</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100" kern="100" dirty="0">
                          <a:effectLst/>
                          <a:latin typeface="+mn-lt"/>
                          <a:ea typeface="Aptos" panose="020B0004020202020204" pitchFamily="34" charset="0"/>
                          <a:cs typeface="Times New Roman" panose="02020603050405020304" pitchFamily="18" charset="0"/>
                        </a:rPr>
                        <a:t>Project funded at up to $10K per site/per year to engage NC HBCU students to register to vote and vote.  The funded sites: Six HBCUs (ECSU, FSU, Livingstone College, NCA&amp;T, NCCU, Shaw) and one Community College (Pitt County)</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100" kern="100">
                          <a:effectLst/>
                          <a:latin typeface="+mn-lt"/>
                          <a:ea typeface="Aptos" panose="020B0004020202020204" pitchFamily="34" charset="0"/>
                          <a:cs typeface="Times New Roman" panose="02020603050405020304" pitchFamily="18" charset="0"/>
                        </a:rPr>
                        <a:t>Activated five (5) projects funded at $10K per academic year from 2020-Present.  One (1) is still active at NCCU.</a:t>
                      </a:r>
                    </a:p>
                    <a:p>
                      <a:pPr marL="0" marR="0">
                        <a:lnSpc>
                          <a:spcPct val="115000"/>
                        </a:lnSpc>
                        <a:spcAft>
                          <a:spcPts val="800"/>
                        </a:spcAft>
                        <a:buNone/>
                      </a:pPr>
                      <a:r>
                        <a:rPr lang="en-US" sz="1100" kern="100">
                          <a:effectLst/>
                          <a:latin typeface="+mn-lt"/>
                          <a:ea typeface="Aptos" panose="020B0004020202020204" pitchFamily="34" charset="0"/>
                          <a:cs typeface="Times New Roman" panose="02020603050405020304" pitchFamily="18" charset="0"/>
                        </a:rPr>
                        <a:t>Activated a partnership with the TMCF Payne Social Justice Center to pursue funding and activate CEACs across the public HBCU ecosystem.  </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03276744"/>
                  </a:ext>
                </a:extLst>
              </a:tr>
              <a:tr h="1677883">
                <a:tc vMerge="1">
                  <a:txBody>
                    <a:bodyPr/>
                    <a:lstStyle/>
                    <a:p>
                      <a:endParaRPr lang="en-US"/>
                    </a:p>
                  </a:txBody>
                  <a:tcPr/>
                </a:tc>
                <a:tc>
                  <a:txBody>
                    <a:bodyPr/>
                    <a:lstStyle/>
                    <a:p>
                      <a:pPr marL="0" marR="0">
                        <a:lnSpc>
                          <a:spcPct val="115000"/>
                        </a:lnSpc>
                        <a:spcAft>
                          <a:spcPts val="800"/>
                        </a:spcAft>
                        <a:buNone/>
                      </a:pPr>
                      <a:r>
                        <a:rPr lang="en-US" sz="1100" kern="100" dirty="0">
                          <a:effectLst/>
                          <a:latin typeface="+mn-lt"/>
                          <a:ea typeface="Aptos" panose="020B0004020202020204" pitchFamily="34" charset="0"/>
                          <a:cs typeface="Times New Roman" panose="02020603050405020304" pitchFamily="18" charset="0"/>
                        </a:rPr>
                        <a:t>NCCU Civic Engagement Working Group (CEWG) Project</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100" kern="100" dirty="0">
                          <a:effectLst/>
                          <a:latin typeface="+mn-lt"/>
                          <a:ea typeface="Aptos" panose="020B0004020202020204" pitchFamily="34" charset="0"/>
                          <a:cs typeface="Times New Roman" panose="02020603050405020304" pitchFamily="18" charset="0"/>
                        </a:rPr>
                        <a:t>Established a partnership with NCCU to establish a student lead VREM GOTV Project (Collaboration between Poli Sci and Community Outreach Office). </a:t>
                      </a:r>
                    </a:p>
                    <a:p>
                      <a:pPr marL="0" marR="0">
                        <a:lnSpc>
                          <a:spcPct val="115000"/>
                        </a:lnSpc>
                        <a:spcAft>
                          <a:spcPts val="800"/>
                        </a:spcAft>
                        <a:buNone/>
                      </a:pPr>
                      <a:r>
                        <a:rPr lang="en-US" sz="1100" kern="100" dirty="0">
                          <a:effectLst/>
                          <a:latin typeface="+mn-lt"/>
                          <a:ea typeface="Aptos" panose="020B0004020202020204" pitchFamily="34" charset="0"/>
                          <a:cs typeface="Times New Roman" panose="02020603050405020304" pitchFamily="18" charset="0"/>
                        </a:rPr>
                        <a:t> </a:t>
                      </a:r>
                    </a:p>
                    <a:p>
                      <a:pPr marL="0" marR="0">
                        <a:lnSpc>
                          <a:spcPct val="115000"/>
                        </a:lnSpc>
                        <a:spcAft>
                          <a:spcPts val="800"/>
                        </a:spcAft>
                        <a:buNone/>
                      </a:pPr>
                      <a:r>
                        <a:rPr lang="en-US" sz="1100" kern="100" dirty="0">
                          <a:effectLst/>
                          <a:latin typeface="+mn-lt"/>
                          <a:ea typeface="Aptos" panose="020B0004020202020204" pitchFamily="34" charset="0"/>
                          <a:cs typeface="Times New Roman" panose="02020603050405020304" pitchFamily="18" charset="0"/>
                        </a:rPr>
                        <a:t> </a:t>
                      </a:r>
                    </a:p>
                    <a:p>
                      <a:pPr marL="0" marR="0">
                        <a:lnSpc>
                          <a:spcPct val="115000"/>
                        </a:lnSpc>
                        <a:spcAft>
                          <a:spcPts val="800"/>
                        </a:spcAft>
                        <a:buNone/>
                      </a:pPr>
                      <a:r>
                        <a:rPr lang="en-US" sz="1100" kern="100" dirty="0">
                          <a:effectLst/>
                          <a:latin typeface="+mn-lt"/>
                          <a:ea typeface="Aptos" panose="020B0004020202020204" pitchFamily="34" charset="0"/>
                          <a:cs typeface="Times New Roman" panose="02020603050405020304" pitchFamily="18" charset="0"/>
                        </a:rPr>
                        <a:t> </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100" kern="100" dirty="0">
                          <a:effectLst/>
                          <a:latin typeface="+mn-lt"/>
                          <a:ea typeface="Aptos" panose="020B0004020202020204" pitchFamily="34" charset="0"/>
                          <a:cs typeface="Times New Roman" panose="02020603050405020304" pitchFamily="18" charset="0"/>
                        </a:rPr>
                        <a:t>1). Secured $10K initial funding to launch and achieve Voter Friendly Designation at four (4) HBCUs (ECSU, FSU, NCA&amp;T and NCCU).  Each campus achieved a 90+% of student voter registration.  NCCU remains active in this Project.  NCCU CEWG has been active since 2020.  NCCU CEWG also mentored Eastern HBCUs to achieve VFC Designation.</a:t>
                      </a:r>
                    </a:p>
                    <a:p>
                      <a:pPr marL="0" marR="0">
                        <a:lnSpc>
                          <a:spcPct val="115000"/>
                        </a:lnSpc>
                        <a:spcAft>
                          <a:spcPts val="800"/>
                        </a:spcAft>
                        <a:buNone/>
                      </a:pPr>
                      <a:r>
                        <a:rPr lang="en-US" sz="1100" kern="100" dirty="0">
                          <a:effectLst/>
                          <a:latin typeface="+mn-lt"/>
                          <a:ea typeface="Aptos" panose="020B0004020202020204" pitchFamily="34" charset="0"/>
                          <a:cs typeface="Times New Roman" panose="02020603050405020304" pitchFamily="18" charset="0"/>
                        </a:rPr>
                        <a:t>2). Assisted in the activation of multiple HBCU AA CEACs across NC ecosystem.</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41759200"/>
                  </a:ext>
                </a:extLst>
              </a:tr>
              <a:tr h="575643">
                <a:tc vMerge="1">
                  <a:txBody>
                    <a:bodyPr/>
                    <a:lstStyle/>
                    <a:p>
                      <a:endParaRPr lang="en-US"/>
                    </a:p>
                  </a:txBody>
                  <a:tcPr/>
                </a:tc>
                <a:tc>
                  <a:txBody>
                    <a:bodyPr/>
                    <a:lstStyle/>
                    <a:p>
                      <a:pPr marL="0" marR="0">
                        <a:lnSpc>
                          <a:spcPct val="115000"/>
                        </a:lnSpc>
                        <a:spcAft>
                          <a:spcPts val="800"/>
                        </a:spcAft>
                        <a:buNone/>
                      </a:pPr>
                      <a:r>
                        <a:rPr lang="en-US" sz="1100" kern="100">
                          <a:effectLst/>
                          <a:latin typeface="+mn-lt"/>
                          <a:ea typeface="Aptos" panose="020B0004020202020204" pitchFamily="34" charset="0"/>
                          <a:cs typeface="Times New Roman" panose="02020603050405020304" pitchFamily="18" charset="0"/>
                        </a:rPr>
                        <a:t>Civic Engagement &amp; Advocacy Committee (CEAC)</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tc>
                  <a:txBody>
                    <a:bodyPr/>
                    <a:lstStyle/>
                    <a:p>
                      <a:pPr marL="0" marR="0">
                        <a:lnSpc>
                          <a:spcPct val="115000"/>
                        </a:lnSpc>
                        <a:spcAft>
                          <a:spcPts val="800"/>
                        </a:spcAft>
                        <a:buNone/>
                      </a:pPr>
                      <a:r>
                        <a:rPr lang="en-US" sz="1100" kern="100" dirty="0">
                          <a:effectLst/>
                          <a:latin typeface="+mn-lt"/>
                          <a:ea typeface="Aptos" panose="020B0004020202020204" pitchFamily="34" charset="0"/>
                          <a:cs typeface="Times New Roman" panose="02020603050405020304" pitchFamily="18" charset="0"/>
                        </a:rPr>
                        <a:t>Engagement with HBCUAAs to activate a CEAC to advocate on behalf of their Alma Mater at the local, state and national levels.</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tc>
                  <a:txBody>
                    <a:bodyPr/>
                    <a:lstStyle/>
                    <a:p>
                      <a:pPr marL="0" marR="0">
                        <a:lnSpc>
                          <a:spcPct val="115000"/>
                        </a:lnSpc>
                        <a:spcAft>
                          <a:spcPts val="800"/>
                        </a:spcAft>
                        <a:buNone/>
                      </a:pPr>
                      <a:r>
                        <a:rPr lang="en-US" sz="1100" kern="100" dirty="0">
                          <a:effectLst/>
                          <a:latin typeface="+mn-lt"/>
                          <a:ea typeface="Aptos" panose="020B0004020202020204" pitchFamily="34" charset="0"/>
                          <a:cs typeface="Times New Roman" panose="02020603050405020304" pitchFamily="18" charset="0"/>
                        </a:rPr>
                        <a:t>CEACs activated in six (6) NC NCCUAA Chapters and the NC HBCU Alliance.</a:t>
                      </a:r>
                    </a:p>
                    <a:p>
                      <a:pPr marL="0" marR="0">
                        <a:lnSpc>
                          <a:spcPct val="115000"/>
                        </a:lnSpc>
                        <a:spcAft>
                          <a:spcPts val="800"/>
                        </a:spcAft>
                        <a:buNone/>
                      </a:pPr>
                      <a:r>
                        <a:rPr lang="en-US" sz="1100" kern="100" dirty="0">
                          <a:effectLst/>
                          <a:latin typeface="+mn-lt"/>
                          <a:ea typeface="Aptos" panose="020B0004020202020204" pitchFamily="34" charset="0"/>
                          <a:cs typeface="Times New Roman" panose="02020603050405020304" pitchFamily="18" charset="0"/>
                        </a:rPr>
                        <a:t> </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extLst>
                  <a:ext uri="{0D108BD9-81ED-4DB2-BD59-A6C34878D82A}">
                    <a16:rowId xmlns:a16="http://schemas.microsoft.com/office/drawing/2014/main" val="4161165269"/>
                  </a:ext>
                </a:extLst>
              </a:tr>
              <a:tr h="1111587">
                <a:tc rowSpan="2">
                  <a:txBody>
                    <a:bodyPr/>
                    <a:lstStyle/>
                    <a:p>
                      <a:pPr marL="0" marR="0">
                        <a:lnSpc>
                          <a:spcPct val="115000"/>
                        </a:lnSpc>
                        <a:spcAft>
                          <a:spcPts val="800"/>
                        </a:spcAft>
                        <a:buNone/>
                      </a:pPr>
                      <a:r>
                        <a:rPr lang="en-US" sz="1100" b="1" kern="100" dirty="0">
                          <a:solidFill>
                            <a:srgbClr val="000000"/>
                          </a:solidFill>
                          <a:effectLst/>
                          <a:latin typeface="+mn-lt"/>
                          <a:ea typeface="Aptos" panose="020B0004020202020204" pitchFamily="34" charset="0"/>
                          <a:cs typeface="Times New Roman" panose="02020603050405020304" pitchFamily="18" charset="0"/>
                        </a:rPr>
                        <a:t>HBCUAA</a:t>
                      </a:r>
                      <a:endParaRPr lang="en-US" sz="1100" kern="100" dirty="0">
                        <a:effectLst/>
                        <a:latin typeface="+mn-lt"/>
                        <a:ea typeface="Aptos" panose="020B0004020202020204" pitchFamily="34" charset="0"/>
                        <a:cs typeface="Times New Roman" panose="02020603050405020304" pitchFamily="18" charset="0"/>
                      </a:endParaRPr>
                    </a:p>
                  </a:txBody>
                  <a:tcPr marL="13050" marR="13050" marT="0" marB="0">
                    <a:lnL w="12700" cap="flat" cmpd="sng" algn="ctr">
                      <a:solidFill>
                        <a:srgbClr val="196B2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FFFFFF"/>
                    </a:solidFill>
                  </a:tcPr>
                </a:tc>
                <a:tc rowSpan="2">
                  <a:txBody>
                    <a:bodyPr/>
                    <a:lstStyle/>
                    <a:p>
                      <a:pPr marL="0" marR="0">
                        <a:lnSpc>
                          <a:spcPct val="115000"/>
                        </a:lnSpc>
                        <a:spcAft>
                          <a:spcPts val="800"/>
                        </a:spcAft>
                        <a:buNone/>
                      </a:pPr>
                      <a:r>
                        <a:rPr lang="en-US" sz="1100" kern="100">
                          <a:effectLst/>
                          <a:latin typeface="+mn-lt"/>
                          <a:ea typeface="Aptos" panose="020B0004020202020204" pitchFamily="34" charset="0"/>
                          <a:cs typeface="Times New Roman" panose="02020603050405020304" pitchFamily="18" charset="0"/>
                        </a:rPr>
                        <a:t>Subcontract capture under federal prime contractors</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tc>
                  <a:txBody>
                    <a:bodyPr/>
                    <a:lstStyle/>
                    <a:p>
                      <a:pPr marL="0" marR="0">
                        <a:lnSpc>
                          <a:spcPct val="115000"/>
                        </a:lnSpc>
                        <a:spcAft>
                          <a:spcPts val="800"/>
                        </a:spcAft>
                        <a:buNone/>
                      </a:pPr>
                      <a:r>
                        <a:rPr lang="en-US" sz="1100" kern="100" dirty="0">
                          <a:effectLst/>
                          <a:latin typeface="+mn-lt"/>
                          <a:ea typeface="Aptos" panose="020B0004020202020204" pitchFamily="34" charset="0"/>
                          <a:cs typeface="Times New Roman" panose="02020603050405020304" pitchFamily="18" charset="0"/>
                        </a:rPr>
                        <a:t>Established a partnership with Bucannon &amp; Edwards to work with Alabama A&amp;M University (AAMU) and secure federal contracts and/or subcontracts</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100" kern="100" dirty="0">
                          <a:effectLst/>
                          <a:latin typeface="+mn-lt"/>
                          <a:ea typeface="Aptos" panose="020B0004020202020204" pitchFamily="34" charset="0"/>
                          <a:cs typeface="Times New Roman" panose="02020603050405020304" pitchFamily="18" charset="0"/>
                        </a:rPr>
                        <a:t>1).  Secured a $50K contract for AAMU.  Work continues to secure a NASA Center of Excellence Contract.</a:t>
                      </a:r>
                    </a:p>
                    <a:p>
                      <a:pPr marL="0" marR="0">
                        <a:lnSpc>
                          <a:spcPct val="115000"/>
                        </a:lnSpc>
                        <a:spcAft>
                          <a:spcPts val="800"/>
                        </a:spcAft>
                        <a:buNone/>
                      </a:pPr>
                      <a:r>
                        <a:rPr lang="en-US" sz="1100" kern="100" dirty="0">
                          <a:effectLst/>
                          <a:latin typeface="+mn-lt"/>
                          <a:ea typeface="Aptos" panose="020B0004020202020204" pitchFamily="34" charset="0"/>
                          <a:cs typeface="Times New Roman" panose="02020603050405020304" pitchFamily="18" charset="0"/>
                        </a:rPr>
                        <a:t>2).  Working with Bucannon &amp; Edwards to support proposal development and submission to NASA to establish an HBCU Acquisition Center of Excellence.</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08396506"/>
                  </a:ext>
                </a:extLst>
              </a:tr>
              <a:tr h="801315">
                <a:tc vMerge="1">
                  <a:txBody>
                    <a:bodyPr/>
                    <a:lstStyle/>
                    <a:p>
                      <a:endParaRPr lang="en-US"/>
                    </a:p>
                  </a:txBody>
                  <a:tcPr/>
                </a:tc>
                <a:tc vMerge="1">
                  <a:txBody>
                    <a:bodyPr/>
                    <a:lstStyle/>
                    <a:p>
                      <a:endParaRPr lang="en-US"/>
                    </a:p>
                  </a:txBody>
                  <a:tcPr/>
                </a:tc>
                <a:tc>
                  <a:txBody>
                    <a:bodyPr/>
                    <a:lstStyle/>
                    <a:p>
                      <a:pPr marL="0" marR="0">
                        <a:lnSpc>
                          <a:spcPct val="115000"/>
                        </a:lnSpc>
                        <a:spcAft>
                          <a:spcPts val="800"/>
                        </a:spcAft>
                        <a:buNone/>
                      </a:pPr>
                      <a:r>
                        <a:rPr lang="en-US" sz="1100" kern="100" dirty="0">
                          <a:effectLst/>
                          <a:latin typeface="+mn-lt"/>
                          <a:ea typeface="Aptos" panose="020B0004020202020204" pitchFamily="34" charset="0"/>
                          <a:cs typeface="Times New Roman" panose="02020603050405020304" pitchFamily="18" charset="0"/>
                        </a:rPr>
                        <a:t>Partnership with Hiebel Foundation via The Planned Giving Initiative </a:t>
                      </a:r>
                      <a:r>
                        <a:rPr lang="en-US" sz="1100" u="sng" kern="100" dirty="0">
                          <a:solidFill>
                            <a:srgbClr val="467886"/>
                          </a:solidFill>
                          <a:effectLst/>
                          <a:latin typeface="+mn-lt"/>
                          <a:ea typeface="Aptos" panose="020B0004020202020204" pitchFamily="34" charset="0"/>
                          <a:cs typeface="Times New Roman" panose="02020603050405020304" pitchFamily="18" charset="0"/>
                          <a:hlinkClick r:id="rId2"/>
                        </a:rPr>
                        <a:t>(PGI)</a:t>
                      </a:r>
                      <a:r>
                        <a:rPr lang="en-US" sz="1100" kern="100" dirty="0">
                          <a:effectLst/>
                          <a:latin typeface="+mn-lt"/>
                          <a:ea typeface="Aptos" panose="020B0004020202020204" pitchFamily="34" charset="0"/>
                          <a:cs typeface="Times New Roman" panose="02020603050405020304" pitchFamily="18" charset="0"/>
                        </a:rPr>
                        <a:t> to bring services and resources that help nonprofits expand their planned giving programs; thereby deepening the sustainability of the organization with whom they partner.</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tc>
                  <a:txBody>
                    <a:bodyPr/>
                    <a:lstStyle/>
                    <a:p>
                      <a:pPr marL="0" marR="0">
                        <a:lnSpc>
                          <a:spcPct val="115000"/>
                        </a:lnSpc>
                        <a:spcAft>
                          <a:spcPts val="800"/>
                        </a:spcAft>
                        <a:buNone/>
                      </a:pPr>
                      <a:r>
                        <a:rPr lang="en-US" sz="1100" kern="100" dirty="0">
                          <a:effectLst/>
                          <a:latin typeface="+mn-lt"/>
                          <a:ea typeface="Aptos" panose="020B0004020202020204" pitchFamily="34" charset="0"/>
                          <a:cs typeface="Times New Roman" panose="02020603050405020304" pitchFamily="18" charset="0"/>
                        </a:rPr>
                        <a:t>Delaware State, Howard and Norfolk State selected to participate in the Planned Giving construct.  </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extLst>
                  <a:ext uri="{0D108BD9-81ED-4DB2-BD59-A6C34878D82A}">
                    <a16:rowId xmlns:a16="http://schemas.microsoft.com/office/drawing/2014/main" val="2983800378"/>
                  </a:ext>
                </a:extLst>
              </a:tr>
            </a:tbl>
          </a:graphicData>
        </a:graphic>
      </p:graphicFrame>
      <p:pic>
        <p:nvPicPr>
          <p:cNvPr id="3" name="Picture 2" descr="A logo with green leaves&#10;&#10;AI-generated content may be incorrect.">
            <a:extLst>
              <a:ext uri="{FF2B5EF4-FFF2-40B4-BE49-F238E27FC236}">
                <a16:creationId xmlns:a16="http://schemas.microsoft.com/office/drawing/2014/main" id="{ABFAD635-2BDB-106A-FAD1-F1D3CF29B1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712" y="98854"/>
            <a:ext cx="2518960" cy="830997"/>
          </a:xfrm>
          <a:prstGeom prst="rect">
            <a:avLst/>
          </a:prstGeom>
        </p:spPr>
      </p:pic>
      <p:sp>
        <p:nvSpPr>
          <p:cNvPr id="5" name="Slide Number Placeholder 4">
            <a:extLst>
              <a:ext uri="{FF2B5EF4-FFF2-40B4-BE49-F238E27FC236}">
                <a16:creationId xmlns:a16="http://schemas.microsoft.com/office/drawing/2014/main" id="{C9978A50-9B58-E003-F4CF-C3FA38BA5A2F}"/>
              </a:ext>
            </a:extLst>
          </p:cNvPr>
          <p:cNvSpPr>
            <a:spLocks noGrp="1"/>
          </p:cNvSpPr>
          <p:nvPr>
            <p:ph type="sldNum" sz="quarter" idx="12"/>
          </p:nvPr>
        </p:nvSpPr>
        <p:spPr>
          <a:xfrm>
            <a:off x="11878966" y="6656175"/>
            <a:ext cx="356286" cy="188870"/>
          </a:xfrm>
        </p:spPr>
        <p:txBody>
          <a:bodyPr/>
          <a:lstStyle/>
          <a:p>
            <a:fld id="{28EFDFDE-FDA5-4061-BA84-300E4E097FAF}" type="slidenum">
              <a:rPr lang="en-US" smtClean="0"/>
              <a:t>6</a:t>
            </a:fld>
            <a:endParaRPr lang="en-US" dirty="0"/>
          </a:p>
        </p:txBody>
      </p:sp>
      <p:sp>
        <p:nvSpPr>
          <p:cNvPr id="60" name="TextBox 59">
            <a:extLst>
              <a:ext uri="{FF2B5EF4-FFF2-40B4-BE49-F238E27FC236}">
                <a16:creationId xmlns:a16="http://schemas.microsoft.com/office/drawing/2014/main" id="{94182888-BF11-9782-00E2-6A7DD00307AF}"/>
              </a:ext>
            </a:extLst>
          </p:cNvPr>
          <p:cNvSpPr txBox="1"/>
          <p:nvPr/>
        </p:nvSpPr>
        <p:spPr>
          <a:xfrm>
            <a:off x="3111005" y="21030"/>
            <a:ext cx="6130267" cy="461665"/>
          </a:xfrm>
          <a:prstGeom prst="rect">
            <a:avLst/>
          </a:prstGeom>
          <a:noFill/>
        </p:spPr>
        <p:txBody>
          <a:bodyPr wrap="square" rtlCol="0">
            <a:spAutoFit/>
          </a:bodyPr>
          <a:lstStyle/>
          <a:p>
            <a:pPr algn="ctr"/>
            <a:r>
              <a:rPr lang="en-US" sz="2400" b="1" dirty="0"/>
              <a:t>NHBCUAAF: State of the Foundation</a:t>
            </a:r>
          </a:p>
        </p:txBody>
      </p:sp>
      <p:sp>
        <p:nvSpPr>
          <p:cNvPr id="6" name="TextBox 5">
            <a:extLst>
              <a:ext uri="{FF2B5EF4-FFF2-40B4-BE49-F238E27FC236}">
                <a16:creationId xmlns:a16="http://schemas.microsoft.com/office/drawing/2014/main" id="{15B01998-6BED-8CA0-00C8-5AE5B1EAA464}"/>
              </a:ext>
            </a:extLst>
          </p:cNvPr>
          <p:cNvSpPr txBox="1"/>
          <p:nvPr/>
        </p:nvSpPr>
        <p:spPr>
          <a:xfrm>
            <a:off x="4571191" y="573955"/>
            <a:ext cx="3125751" cy="400110"/>
          </a:xfrm>
          <a:prstGeom prst="rect">
            <a:avLst/>
          </a:prstGeom>
          <a:noFill/>
        </p:spPr>
        <p:txBody>
          <a:bodyPr wrap="square" rtlCol="0">
            <a:spAutoFit/>
          </a:bodyPr>
          <a:lstStyle/>
          <a:p>
            <a:pPr algn="ctr"/>
            <a:r>
              <a:rPr lang="en-US" sz="2000" b="1" dirty="0"/>
              <a:t>Impact and Outcomes</a:t>
            </a:r>
          </a:p>
        </p:txBody>
      </p:sp>
      <p:graphicFrame>
        <p:nvGraphicFramePr>
          <p:cNvPr id="7" name="Table 6">
            <a:extLst>
              <a:ext uri="{FF2B5EF4-FFF2-40B4-BE49-F238E27FC236}">
                <a16:creationId xmlns:a16="http://schemas.microsoft.com/office/drawing/2014/main" id="{F43B5289-ED39-B1B0-4495-8DEA8426604D}"/>
              </a:ext>
            </a:extLst>
          </p:cNvPr>
          <p:cNvGraphicFramePr>
            <a:graphicFrameLocks noGrp="1"/>
          </p:cNvGraphicFramePr>
          <p:nvPr>
            <p:extLst>
              <p:ext uri="{D42A27DB-BD31-4B8C-83A1-F6EECF244321}">
                <p14:modId xmlns:p14="http://schemas.microsoft.com/office/powerpoint/2010/main" val="835644455"/>
              </p:ext>
            </p:extLst>
          </p:nvPr>
        </p:nvGraphicFramePr>
        <p:xfrm>
          <a:off x="84712" y="995769"/>
          <a:ext cx="11928255" cy="438822"/>
        </p:xfrm>
        <a:graphic>
          <a:graphicData uri="http://schemas.openxmlformats.org/drawingml/2006/table">
            <a:tbl>
              <a:tblPr firstRow="1" firstCol="1" bandRow="1"/>
              <a:tblGrid>
                <a:gridCol w="1243831">
                  <a:extLst>
                    <a:ext uri="{9D8B030D-6E8A-4147-A177-3AD203B41FA5}">
                      <a16:colId xmlns:a16="http://schemas.microsoft.com/office/drawing/2014/main" val="3672097506"/>
                    </a:ext>
                  </a:extLst>
                </a:gridCol>
                <a:gridCol w="2102880">
                  <a:extLst>
                    <a:ext uri="{9D8B030D-6E8A-4147-A177-3AD203B41FA5}">
                      <a16:colId xmlns:a16="http://schemas.microsoft.com/office/drawing/2014/main" val="4217932415"/>
                    </a:ext>
                  </a:extLst>
                </a:gridCol>
                <a:gridCol w="4715822">
                  <a:extLst>
                    <a:ext uri="{9D8B030D-6E8A-4147-A177-3AD203B41FA5}">
                      <a16:colId xmlns:a16="http://schemas.microsoft.com/office/drawing/2014/main" val="2174854606"/>
                    </a:ext>
                  </a:extLst>
                </a:gridCol>
                <a:gridCol w="3865722">
                  <a:extLst>
                    <a:ext uri="{9D8B030D-6E8A-4147-A177-3AD203B41FA5}">
                      <a16:colId xmlns:a16="http://schemas.microsoft.com/office/drawing/2014/main" val="433108140"/>
                    </a:ext>
                  </a:extLst>
                </a:gridCol>
              </a:tblGrid>
              <a:tr h="438822">
                <a:tc>
                  <a:txBody>
                    <a:bodyPr/>
                    <a:lstStyle/>
                    <a:p>
                      <a:pPr marL="228600" marR="0" algn="ctr">
                        <a:lnSpc>
                          <a:spcPct val="115000"/>
                        </a:lnSpc>
                        <a:spcAft>
                          <a:spcPts val="800"/>
                        </a:spcAft>
                        <a:buNone/>
                      </a:pPr>
                      <a:r>
                        <a:rPr lang="en-US" sz="1200" b="1" kern="100">
                          <a:solidFill>
                            <a:srgbClr val="FFFFFF"/>
                          </a:solidFill>
                          <a:effectLst/>
                          <a:latin typeface="+mn-lt"/>
                          <a:ea typeface="Aptos" panose="020B0004020202020204" pitchFamily="34" charset="0"/>
                          <a:cs typeface="Times New Roman" panose="02020603050405020304" pitchFamily="18" charset="0"/>
                        </a:rPr>
                        <a:t>Program Area/Title</a:t>
                      </a:r>
                      <a:endParaRPr lang="en-US" sz="1200" kern="100">
                        <a:effectLst/>
                        <a:latin typeface="+mn-lt"/>
                        <a:ea typeface="Aptos" panose="020B0004020202020204" pitchFamily="34" charset="0"/>
                        <a:cs typeface="Times New Roman" panose="02020603050405020304" pitchFamily="18" charset="0"/>
                      </a:endParaRPr>
                    </a:p>
                  </a:txBody>
                  <a:tcPr marL="13050" marR="13050" marT="0" marB="0" anchor="ctr">
                    <a:lnL w="12700" cap="flat" cmpd="sng" algn="ctr">
                      <a:solidFill>
                        <a:srgbClr val="196B2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196B24"/>
                    </a:solidFill>
                  </a:tcPr>
                </a:tc>
                <a:tc>
                  <a:txBody>
                    <a:bodyPr/>
                    <a:lstStyle/>
                    <a:p>
                      <a:pPr marL="228600" marR="0" algn="ctr">
                        <a:lnSpc>
                          <a:spcPct val="115000"/>
                        </a:lnSpc>
                        <a:spcAft>
                          <a:spcPts val="800"/>
                        </a:spcAft>
                        <a:buNone/>
                      </a:pPr>
                      <a:r>
                        <a:rPr lang="en-US" sz="1200" b="1" kern="100">
                          <a:solidFill>
                            <a:srgbClr val="FFFFFF"/>
                          </a:solidFill>
                          <a:effectLst/>
                          <a:latin typeface="+mn-lt"/>
                          <a:ea typeface="Aptos" panose="020B0004020202020204" pitchFamily="34" charset="0"/>
                          <a:cs typeface="Times New Roman" panose="02020603050405020304" pitchFamily="18" charset="0"/>
                        </a:rPr>
                        <a:t>Program Goals by Activities</a:t>
                      </a:r>
                      <a:endParaRPr lang="en-US" sz="1200" kern="100">
                        <a:effectLst/>
                        <a:latin typeface="+mn-lt"/>
                        <a:ea typeface="Aptos" panose="020B0004020202020204" pitchFamily="34" charset="0"/>
                        <a:cs typeface="Times New Roman" panose="02020603050405020304" pitchFamily="18" charset="0"/>
                      </a:endParaRPr>
                    </a:p>
                  </a:txBody>
                  <a:tcPr marL="13050" marR="13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196B24"/>
                    </a:solidFill>
                  </a:tcPr>
                </a:tc>
                <a:tc>
                  <a:txBody>
                    <a:bodyPr/>
                    <a:lstStyle/>
                    <a:p>
                      <a:pPr marL="228600" marR="0" algn="ctr">
                        <a:lnSpc>
                          <a:spcPct val="115000"/>
                        </a:lnSpc>
                        <a:spcAft>
                          <a:spcPts val="800"/>
                        </a:spcAft>
                        <a:buNone/>
                      </a:pPr>
                      <a:r>
                        <a:rPr lang="en-US" sz="1200" b="1" kern="100">
                          <a:solidFill>
                            <a:srgbClr val="FFFFFF"/>
                          </a:solidFill>
                          <a:effectLst/>
                          <a:latin typeface="+mn-lt"/>
                          <a:ea typeface="Aptos" panose="020B0004020202020204" pitchFamily="34" charset="0"/>
                          <a:cs typeface="Times New Roman" panose="02020603050405020304" pitchFamily="18" charset="0"/>
                        </a:rPr>
                        <a:t>Impact</a:t>
                      </a:r>
                      <a:endParaRPr lang="en-US" sz="1200" kern="100">
                        <a:effectLst/>
                        <a:latin typeface="+mn-lt"/>
                        <a:ea typeface="Aptos" panose="020B0004020202020204" pitchFamily="34" charset="0"/>
                        <a:cs typeface="Times New Roman" panose="02020603050405020304" pitchFamily="18" charset="0"/>
                      </a:endParaRPr>
                    </a:p>
                  </a:txBody>
                  <a:tcPr marL="13050" marR="13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196B24"/>
                    </a:solidFill>
                  </a:tcPr>
                </a:tc>
                <a:tc>
                  <a:txBody>
                    <a:bodyPr/>
                    <a:lstStyle/>
                    <a:p>
                      <a:pPr marL="228600" marR="0" algn="ctr">
                        <a:lnSpc>
                          <a:spcPct val="115000"/>
                        </a:lnSpc>
                        <a:spcAft>
                          <a:spcPts val="800"/>
                        </a:spcAft>
                        <a:buNone/>
                      </a:pPr>
                      <a:r>
                        <a:rPr lang="en-US" sz="1200" b="1" kern="100" dirty="0">
                          <a:solidFill>
                            <a:srgbClr val="FFFFFF"/>
                          </a:solidFill>
                          <a:effectLst/>
                          <a:latin typeface="+mn-lt"/>
                          <a:ea typeface="Aptos" panose="020B0004020202020204" pitchFamily="34" charset="0"/>
                          <a:cs typeface="Times New Roman" panose="02020603050405020304" pitchFamily="18" charset="0"/>
                        </a:rPr>
                        <a:t>Outcomes</a:t>
                      </a:r>
                      <a:endParaRPr lang="en-US" sz="1200" kern="100" dirty="0">
                        <a:effectLst/>
                        <a:latin typeface="+mn-lt"/>
                        <a:ea typeface="Aptos" panose="020B0004020202020204" pitchFamily="34" charset="0"/>
                        <a:cs typeface="Times New Roman" panose="02020603050405020304" pitchFamily="18" charset="0"/>
                      </a:endParaRPr>
                    </a:p>
                  </a:txBody>
                  <a:tcPr marL="13050" marR="13050" marT="0" marB="0" anchor="ctr">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196B24"/>
                    </a:solidFill>
                  </a:tcPr>
                </a:tc>
                <a:extLst>
                  <a:ext uri="{0D108BD9-81ED-4DB2-BD59-A6C34878D82A}">
                    <a16:rowId xmlns:a16="http://schemas.microsoft.com/office/drawing/2014/main" val="1889440465"/>
                  </a:ext>
                </a:extLst>
              </a:tr>
            </a:tbl>
          </a:graphicData>
        </a:graphic>
      </p:graphicFrame>
      <p:pic>
        <p:nvPicPr>
          <p:cNvPr id="9" name="Picture 8">
            <a:extLst>
              <a:ext uri="{FF2B5EF4-FFF2-40B4-BE49-F238E27FC236}">
                <a16:creationId xmlns:a16="http://schemas.microsoft.com/office/drawing/2014/main" id="{87E31D9B-4BB3-B828-BBFE-ECBB8EC5414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5543" y="41282"/>
            <a:ext cx="1618515" cy="882826"/>
          </a:xfrm>
          <a:prstGeom prst="rect">
            <a:avLst/>
          </a:prstGeom>
        </p:spPr>
      </p:pic>
    </p:spTree>
    <p:extLst>
      <p:ext uri="{BB962C8B-B14F-4D97-AF65-F5344CB8AC3E}">
        <p14:creationId xmlns:p14="http://schemas.microsoft.com/office/powerpoint/2010/main" val="40190443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D3EF7-0DCA-05E1-DF90-CC2E8D3D8E42}"/>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75CF54A-D831-CFF5-E9AF-2AB63A5E4C18}"/>
              </a:ext>
            </a:extLst>
          </p:cNvPr>
          <p:cNvGraphicFramePr>
            <a:graphicFrameLocks noGrp="1"/>
          </p:cNvGraphicFramePr>
          <p:nvPr>
            <p:extLst>
              <p:ext uri="{D42A27DB-BD31-4B8C-83A1-F6EECF244321}">
                <p14:modId xmlns:p14="http://schemas.microsoft.com/office/powerpoint/2010/main" val="3643530172"/>
              </p:ext>
            </p:extLst>
          </p:nvPr>
        </p:nvGraphicFramePr>
        <p:xfrm>
          <a:off x="259171" y="1350659"/>
          <a:ext cx="11833934" cy="4264273"/>
        </p:xfrm>
        <a:graphic>
          <a:graphicData uri="http://schemas.openxmlformats.org/drawingml/2006/table">
            <a:tbl>
              <a:tblPr firstRow="1" firstCol="1" bandRow="1"/>
              <a:tblGrid>
                <a:gridCol w="961538">
                  <a:extLst>
                    <a:ext uri="{9D8B030D-6E8A-4147-A177-3AD203B41FA5}">
                      <a16:colId xmlns:a16="http://schemas.microsoft.com/office/drawing/2014/main" val="4058507360"/>
                    </a:ext>
                  </a:extLst>
                </a:gridCol>
                <a:gridCol w="1953285">
                  <a:extLst>
                    <a:ext uri="{9D8B030D-6E8A-4147-A177-3AD203B41FA5}">
                      <a16:colId xmlns:a16="http://schemas.microsoft.com/office/drawing/2014/main" val="982894010"/>
                    </a:ext>
                  </a:extLst>
                </a:gridCol>
                <a:gridCol w="4183064">
                  <a:extLst>
                    <a:ext uri="{9D8B030D-6E8A-4147-A177-3AD203B41FA5}">
                      <a16:colId xmlns:a16="http://schemas.microsoft.com/office/drawing/2014/main" val="2079265737"/>
                    </a:ext>
                  </a:extLst>
                </a:gridCol>
                <a:gridCol w="4736047">
                  <a:extLst>
                    <a:ext uri="{9D8B030D-6E8A-4147-A177-3AD203B41FA5}">
                      <a16:colId xmlns:a16="http://schemas.microsoft.com/office/drawing/2014/main" val="1882684983"/>
                    </a:ext>
                  </a:extLst>
                </a:gridCol>
              </a:tblGrid>
              <a:tr h="1358259">
                <a:tc rowSpan="2">
                  <a:txBody>
                    <a:bodyPr/>
                    <a:lstStyle/>
                    <a:p>
                      <a:pPr marL="0" marR="0" algn="l">
                        <a:lnSpc>
                          <a:spcPct val="115000"/>
                        </a:lnSpc>
                        <a:spcAft>
                          <a:spcPts val="800"/>
                        </a:spcAft>
                        <a:buNone/>
                      </a:pPr>
                      <a:endParaRPr lang="en-US" sz="1200" b="1" kern="100" dirty="0">
                        <a:solidFill>
                          <a:srgbClr val="000000"/>
                        </a:solidFill>
                        <a:effectLst/>
                        <a:latin typeface="+mn-lt"/>
                        <a:ea typeface="Aptos" panose="020B0004020202020204" pitchFamily="34" charset="0"/>
                        <a:cs typeface="Times New Roman" panose="02020603050405020304" pitchFamily="18" charset="0"/>
                      </a:endParaRPr>
                    </a:p>
                    <a:p>
                      <a:pPr marL="0" marR="0" algn="l">
                        <a:lnSpc>
                          <a:spcPct val="115000"/>
                        </a:lnSpc>
                        <a:spcAft>
                          <a:spcPts val="800"/>
                        </a:spcAft>
                        <a:buNone/>
                      </a:pPr>
                      <a:endParaRPr lang="en-US" sz="1200" b="1" kern="100" dirty="0">
                        <a:solidFill>
                          <a:srgbClr val="000000"/>
                        </a:solidFill>
                        <a:effectLst/>
                        <a:latin typeface="+mn-lt"/>
                        <a:ea typeface="Aptos" panose="020B0004020202020204" pitchFamily="34" charset="0"/>
                        <a:cs typeface="Times New Roman" panose="02020603050405020304" pitchFamily="18" charset="0"/>
                      </a:endParaRPr>
                    </a:p>
                    <a:p>
                      <a:pPr marL="0" marR="0" algn="l">
                        <a:lnSpc>
                          <a:spcPct val="115000"/>
                        </a:lnSpc>
                        <a:spcAft>
                          <a:spcPts val="800"/>
                        </a:spcAft>
                        <a:buNone/>
                      </a:pPr>
                      <a:endParaRPr lang="en-US" sz="1200" b="1" kern="100" dirty="0">
                        <a:solidFill>
                          <a:srgbClr val="000000"/>
                        </a:solidFill>
                        <a:effectLst/>
                        <a:latin typeface="+mn-lt"/>
                        <a:ea typeface="Aptos" panose="020B0004020202020204" pitchFamily="34" charset="0"/>
                        <a:cs typeface="Times New Roman" panose="02020603050405020304" pitchFamily="18" charset="0"/>
                      </a:endParaRPr>
                    </a:p>
                    <a:p>
                      <a:pPr marL="0" marR="0" algn="l">
                        <a:lnSpc>
                          <a:spcPct val="115000"/>
                        </a:lnSpc>
                        <a:spcAft>
                          <a:spcPts val="800"/>
                        </a:spcAft>
                        <a:buNone/>
                      </a:pPr>
                      <a:r>
                        <a:rPr lang="en-US" sz="1200" b="1" kern="100" dirty="0">
                          <a:solidFill>
                            <a:srgbClr val="000000"/>
                          </a:solidFill>
                          <a:effectLst/>
                          <a:latin typeface="+mn-lt"/>
                          <a:ea typeface="Aptos" panose="020B0004020202020204" pitchFamily="34" charset="0"/>
                          <a:cs typeface="Times New Roman" panose="02020603050405020304" pitchFamily="18" charset="0"/>
                        </a:rPr>
                        <a:t>SOS</a:t>
                      </a:r>
                    </a:p>
                  </a:txBody>
                  <a:tcPr marL="13050" marR="13050" marT="0" marB="0">
                    <a:lnL w="12700" cap="flat" cmpd="sng" algn="ctr">
                      <a:solidFill>
                        <a:srgbClr val="196B2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Leadership, Governance &amp; Compliance Training</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tc>
                  <a:txBody>
                    <a:bodyPr/>
                    <a:lstStyle/>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Established a training program to educate officers on best practices for leadership, governance and compliance.</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tc>
                  <a:txBody>
                    <a:bodyPr/>
                    <a:lstStyle/>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1).  Trained officers at Arkansas Baptist College (ABC)</a:t>
                      </a:r>
                    </a:p>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2).  Lectured speaker for Bluefield State Alumni Association Annual Meeting</a:t>
                      </a:r>
                    </a:p>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3). Held 12 consecutive Leadership Conferences to update association leaders on issues relevant to HBCUs. </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extLst>
                  <a:ext uri="{0D108BD9-81ED-4DB2-BD59-A6C34878D82A}">
                    <a16:rowId xmlns:a16="http://schemas.microsoft.com/office/drawing/2014/main" val="3701955696"/>
                  </a:ext>
                </a:extLst>
              </a:tr>
              <a:tr h="1857530">
                <a:tc vMerge="1">
                  <a:txBody>
                    <a:bodyPr/>
                    <a:lstStyle/>
                    <a:p>
                      <a:endParaRPr dirty="0"/>
                    </a:p>
                  </a:txBody>
                  <a:tcPr marL="13050" marR="13050" marT="0" marB="0">
                    <a:lnL w="12700" cap="flat" cmpd="sng" algn="ctr">
                      <a:solidFill>
                        <a:srgbClr val="196B2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Governance &amp; Compliance </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tc>
                  <a:txBody>
                    <a:bodyPr/>
                    <a:lstStyle/>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Formalized our financial infrastructure to model best practices and ensure the highest level of confidence in our financial management process.</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1). Hired a financial management company to advise the Treasurer on best processes and practices to ensure integrity of our financial process and ability to handle large donations.</a:t>
                      </a:r>
                    </a:p>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2). Reviewed internal controls and conducted a five-year reconciliation of all financial transactions to verify recorded transactions reflect real-world activity. </a:t>
                      </a:r>
                    </a:p>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3). Installed QuickBooks to automate bookkeeping, track daily cash flow, and generate accurate financial reports and tax information.     </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77651241"/>
                  </a:ext>
                </a:extLst>
              </a:tr>
              <a:tr h="406327">
                <a:tc rowSpan="2">
                  <a:txBody>
                    <a:bodyPr/>
                    <a:lstStyle/>
                    <a:p>
                      <a:pPr marL="0" marR="0">
                        <a:lnSpc>
                          <a:spcPct val="115000"/>
                        </a:lnSpc>
                        <a:spcAft>
                          <a:spcPts val="800"/>
                        </a:spcAft>
                        <a:buNone/>
                      </a:pPr>
                      <a:r>
                        <a:rPr lang="en-US" sz="1200" b="1" kern="100">
                          <a:solidFill>
                            <a:srgbClr val="000000"/>
                          </a:solidFill>
                          <a:effectLst/>
                          <a:latin typeface="+mn-lt"/>
                          <a:ea typeface="Aptos" panose="020B0004020202020204" pitchFamily="34" charset="0"/>
                          <a:cs typeface="Times New Roman" panose="02020603050405020304" pitchFamily="18" charset="0"/>
                        </a:rPr>
                        <a:t>Fundraising + Marketing</a:t>
                      </a:r>
                      <a:endParaRPr lang="en-US" sz="1200" kern="100">
                        <a:effectLst/>
                        <a:latin typeface="+mn-lt"/>
                        <a:ea typeface="Aptos" panose="020B0004020202020204" pitchFamily="34" charset="0"/>
                        <a:cs typeface="Times New Roman" panose="02020603050405020304" pitchFamily="18" charset="0"/>
                      </a:endParaRPr>
                    </a:p>
                  </a:txBody>
                  <a:tcPr marL="13050" marR="13050" marT="0" marB="0">
                    <a:lnL w="12700" cap="flat" cmpd="sng" algn="ctr">
                      <a:solidFill>
                        <a:srgbClr val="196B2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Fundraising / Branding </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Established multiple Affinity/Affiliate Program Offerings</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Affinity/affiliate program will generate revenue to support programmatic activity</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60295181"/>
                  </a:ext>
                </a:extLst>
              </a:tr>
              <a:tr h="614648">
                <a:tc vMerge="1">
                  <a:txBody>
                    <a:bodyPr/>
                    <a:lstStyle/>
                    <a:p>
                      <a:endParaRPr lang="en-US"/>
                    </a:p>
                  </a:txBody>
                  <a:tcPr>
                    <a:lnT w="12700" cap="flat" cmpd="sng" algn="ctr">
                      <a:solidFill>
                        <a:srgbClr val="196B24"/>
                      </a:solidFill>
                      <a:prstDash val="solid"/>
                      <a:round/>
                      <a:headEnd type="none" w="med" len="med"/>
                      <a:tailEnd type="none" w="med" len="med"/>
                    </a:lnT>
                  </a:tcPr>
                </a:tc>
                <a:tc>
                  <a:txBody>
                    <a:bodyPr/>
                    <a:lstStyle/>
                    <a:p>
                      <a:pPr marL="0" marR="0">
                        <a:lnSpc>
                          <a:spcPct val="115000"/>
                        </a:lnSpc>
                        <a:spcAft>
                          <a:spcPts val="800"/>
                        </a:spcAft>
                        <a:buNone/>
                      </a:pPr>
                      <a:r>
                        <a:rPr lang="en-US" sz="1200" kern="100">
                          <a:effectLst/>
                          <a:latin typeface="+mn-lt"/>
                          <a:ea typeface="Aptos" panose="020B0004020202020204" pitchFamily="34" charset="0"/>
                          <a:cs typeface="Times New Roman" panose="02020603050405020304" pitchFamily="18" charset="0"/>
                        </a:rPr>
                        <a:t>$1.0 Billon 5 Year Capitol Campaign</a:t>
                      </a:r>
                    </a:p>
                  </a:txBody>
                  <a:tcPr marL="13050" marR="13050" marT="0" marB="0">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tc>
                  <a:txBody>
                    <a:bodyPr/>
                    <a:lstStyle/>
                    <a:p>
                      <a:pPr marL="0" marR="0">
                        <a:lnSpc>
                          <a:spcPct val="115000"/>
                        </a:lnSpc>
                        <a:spcAft>
                          <a:spcPts val="800"/>
                        </a:spcAft>
                        <a:buNone/>
                      </a:pPr>
                      <a:r>
                        <a:rPr lang="en-US" sz="1200" kern="100">
                          <a:effectLst/>
                          <a:latin typeface="+mn-lt"/>
                          <a:ea typeface="Aptos" panose="020B0004020202020204" pitchFamily="34" charset="0"/>
                          <a:cs typeface="Times New Roman" panose="02020603050405020304" pitchFamily="18" charset="0"/>
                        </a:rPr>
                        <a:t>Established a Campaign framework to outline and guide activities </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tc>
                  <a:txBody>
                    <a:bodyPr/>
                    <a:lstStyle/>
                    <a:p>
                      <a:pPr marL="0" marR="0">
                        <a:lnSpc>
                          <a:spcPct val="115000"/>
                        </a:lnSpc>
                        <a:spcAft>
                          <a:spcPts val="800"/>
                        </a:spcAft>
                        <a:buNone/>
                      </a:pPr>
                      <a:r>
                        <a:rPr lang="en-US" sz="1200" kern="100" dirty="0">
                          <a:effectLst/>
                          <a:latin typeface="+mn-lt"/>
                          <a:ea typeface="Aptos" panose="020B0004020202020204" pitchFamily="34" charset="0"/>
                          <a:cs typeface="Times New Roman" panose="02020603050405020304" pitchFamily="18" charset="0"/>
                        </a:rPr>
                        <a:t>The Executive Director of SHRM serves as Campaign Chair, recruited numerous academic and business leaders to serve as campaign committee members.</a:t>
                      </a:r>
                    </a:p>
                  </a:txBody>
                  <a:tcPr marL="13050" marR="13050" marT="0" marB="0">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extLst>
                  <a:ext uri="{0D108BD9-81ED-4DB2-BD59-A6C34878D82A}">
                    <a16:rowId xmlns:a16="http://schemas.microsoft.com/office/drawing/2014/main" val="372283892"/>
                  </a:ext>
                </a:extLst>
              </a:tr>
            </a:tbl>
          </a:graphicData>
        </a:graphic>
      </p:graphicFrame>
      <p:pic>
        <p:nvPicPr>
          <p:cNvPr id="3" name="Picture 2" descr="A logo with green leaves&#10;&#10;AI-generated content may be incorrect.">
            <a:extLst>
              <a:ext uri="{FF2B5EF4-FFF2-40B4-BE49-F238E27FC236}">
                <a16:creationId xmlns:a16="http://schemas.microsoft.com/office/drawing/2014/main" id="{80B47030-C872-3FF4-0F59-F591BF9935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12" y="98854"/>
            <a:ext cx="2518960" cy="830997"/>
          </a:xfrm>
          <a:prstGeom prst="rect">
            <a:avLst/>
          </a:prstGeom>
        </p:spPr>
      </p:pic>
      <p:sp>
        <p:nvSpPr>
          <p:cNvPr id="5" name="Slide Number Placeholder 4">
            <a:extLst>
              <a:ext uri="{FF2B5EF4-FFF2-40B4-BE49-F238E27FC236}">
                <a16:creationId xmlns:a16="http://schemas.microsoft.com/office/drawing/2014/main" id="{B83613CA-33D7-3C47-8669-0CB31FAA951C}"/>
              </a:ext>
            </a:extLst>
          </p:cNvPr>
          <p:cNvSpPr>
            <a:spLocks noGrp="1"/>
          </p:cNvSpPr>
          <p:nvPr>
            <p:ph type="sldNum" sz="quarter" idx="12"/>
          </p:nvPr>
        </p:nvSpPr>
        <p:spPr>
          <a:xfrm>
            <a:off x="12002533" y="6722078"/>
            <a:ext cx="273908" cy="122967"/>
          </a:xfrm>
        </p:spPr>
        <p:txBody>
          <a:bodyPr/>
          <a:lstStyle/>
          <a:p>
            <a:fld id="{28EFDFDE-FDA5-4061-BA84-300E4E097FAF}" type="slidenum">
              <a:rPr lang="en-US" smtClean="0"/>
              <a:t>7</a:t>
            </a:fld>
            <a:endParaRPr lang="en-US" dirty="0"/>
          </a:p>
        </p:txBody>
      </p:sp>
      <p:sp>
        <p:nvSpPr>
          <p:cNvPr id="60" name="TextBox 59">
            <a:extLst>
              <a:ext uri="{FF2B5EF4-FFF2-40B4-BE49-F238E27FC236}">
                <a16:creationId xmlns:a16="http://schemas.microsoft.com/office/drawing/2014/main" id="{A674F294-DAB8-92BC-9F88-232EE03DE176}"/>
              </a:ext>
            </a:extLst>
          </p:cNvPr>
          <p:cNvSpPr txBox="1"/>
          <p:nvPr/>
        </p:nvSpPr>
        <p:spPr>
          <a:xfrm>
            <a:off x="3111005" y="21030"/>
            <a:ext cx="6130267" cy="461665"/>
          </a:xfrm>
          <a:prstGeom prst="rect">
            <a:avLst/>
          </a:prstGeom>
          <a:noFill/>
        </p:spPr>
        <p:txBody>
          <a:bodyPr wrap="square" rtlCol="0">
            <a:spAutoFit/>
          </a:bodyPr>
          <a:lstStyle/>
          <a:p>
            <a:pPr algn="ctr"/>
            <a:r>
              <a:rPr lang="en-US" sz="2400" b="1" dirty="0"/>
              <a:t>NHBCUAAF: State of the Foundation</a:t>
            </a:r>
          </a:p>
        </p:txBody>
      </p:sp>
      <p:graphicFrame>
        <p:nvGraphicFramePr>
          <p:cNvPr id="4" name="Table 3">
            <a:extLst>
              <a:ext uri="{FF2B5EF4-FFF2-40B4-BE49-F238E27FC236}">
                <a16:creationId xmlns:a16="http://schemas.microsoft.com/office/drawing/2014/main" id="{170EE6A6-4E48-BBAD-54F8-366360314E1F}"/>
              </a:ext>
            </a:extLst>
          </p:cNvPr>
          <p:cNvGraphicFramePr>
            <a:graphicFrameLocks noGrp="1"/>
          </p:cNvGraphicFramePr>
          <p:nvPr>
            <p:extLst>
              <p:ext uri="{D42A27DB-BD31-4B8C-83A1-F6EECF244321}">
                <p14:modId xmlns:p14="http://schemas.microsoft.com/office/powerpoint/2010/main" val="3123894969"/>
              </p:ext>
            </p:extLst>
          </p:nvPr>
        </p:nvGraphicFramePr>
        <p:xfrm>
          <a:off x="250293" y="941986"/>
          <a:ext cx="11856997" cy="410210"/>
        </p:xfrm>
        <a:graphic>
          <a:graphicData uri="http://schemas.openxmlformats.org/drawingml/2006/table">
            <a:tbl>
              <a:tblPr firstRow="1" firstCol="1" bandRow="1"/>
              <a:tblGrid>
                <a:gridCol w="976725">
                  <a:extLst>
                    <a:ext uri="{9D8B030D-6E8A-4147-A177-3AD203B41FA5}">
                      <a16:colId xmlns:a16="http://schemas.microsoft.com/office/drawing/2014/main" val="3672097506"/>
                    </a:ext>
                  </a:extLst>
                </a:gridCol>
                <a:gridCol w="1930209">
                  <a:extLst>
                    <a:ext uri="{9D8B030D-6E8A-4147-A177-3AD203B41FA5}">
                      <a16:colId xmlns:a16="http://schemas.microsoft.com/office/drawing/2014/main" val="4217932415"/>
                    </a:ext>
                  </a:extLst>
                </a:gridCol>
                <a:gridCol w="4153952">
                  <a:extLst>
                    <a:ext uri="{9D8B030D-6E8A-4147-A177-3AD203B41FA5}">
                      <a16:colId xmlns:a16="http://schemas.microsoft.com/office/drawing/2014/main" val="2174854606"/>
                    </a:ext>
                  </a:extLst>
                </a:gridCol>
                <a:gridCol w="4796111">
                  <a:extLst>
                    <a:ext uri="{9D8B030D-6E8A-4147-A177-3AD203B41FA5}">
                      <a16:colId xmlns:a16="http://schemas.microsoft.com/office/drawing/2014/main" val="433108140"/>
                    </a:ext>
                  </a:extLst>
                </a:gridCol>
              </a:tblGrid>
              <a:tr h="353305">
                <a:tc>
                  <a:txBody>
                    <a:bodyPr/>
                    <a:lstStyle/>
                    <a:p>
                      <a:pPr marL="228600" marR="0" algn="ctr">
                        <a:lnSpc>
                          <a:spcPct val="115000"/>
                        </a:lnSpc>
                        <a:spcAft>
                          <a:spcPts val="800"/>
                        </a:spcAft>
                        <a:buNone/>
                      </a:pPr>
                      <a:r>
                        <a:rPr lang="en-US" sz="1200" b="1" kern="100" dirty="0">
                          <a:solidFill>
                            <a:srgbClr val="FFFFFF"/>
                          </a:solidFill>
                          <a:effectLst/>
                          <a:latin typeface="+mn-lt"/>
                          <a:ea typeface="Aptos" panose="020B0004020202020204" pitchFamily="34" charset="0"/>
                          <a:cs typeface="Times New Roman" panose="02020603050405020304" pitchFamily="18" charset="0"/>
                        </a:rPr>
                        <a:t>Program Area/Title</a:t>
                      </a:r>
                      <a:endParaRPr lang="en-US" sz="1200" kern="100" dirty="0">
                        <a:effectLst/>
                        <a:latin typeface="+mn-lt"/>
                        <a:ea typeface="Aptos" panose="020B0004020202020204" pitchFamily="34" charset="0"/>
                        <a:cs typeface="Times New Roman" panose="02020603050405020304" pitchFamily="18" charset="0"/>
                      </a:endParaRPr>
                    </a:p>
                  </a:txBody>
                  <a:tcPr marL="13050" marR="13050" marT="0" marB="0" anchor="ctr">
                    <a:lnL w="12700" cap="flat" cmpd="sng" algn="ctr">
                      <a:solidFill>
                        <a:srgbClr val="196B2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196B24"/>
                    </a:solidFill>
                  </a:tcPr>
                </a:tc>
                <a:tc>
                  <a:txBody>
                    <a:bodyPr/>
                    <a:lstStyle/>
                    <a:p>
                      <a:pPr marL="228600" marR="0" algn="ctr">
                        <a:lnSpc>
                          <a:spcPct val="115000"/>
                        </a:lnSpc>
                        <a:spcAft>
                          <a:spcPts val="800"/>
                        </a:spcAft>
                        <a:buNone/>
                      </a:pPr>
                      <a:r>
                        <a:rPr lang="en-US" sz="1200" b="1" kern="100">
                          <a:solidFill>
                            <a:srgbClr val="FFFFFF"/>
                          </a:solidFill>
                          <a:effectLst/>
                          <a:latin typeface="+mn-lt"/>
                          <a:ea typeface="Aptos" panose="020B0004020202020204" pitchFamily="34" charset="0"/>
                          <a:cs typeface="Times New Roman" panose="02020603050405020304" pitchFamily="18" charset="0"/>
                        </a:rPr>
                        <a:t>Program Goals by Activities</a:t>
                      </a:r>
                      <a:endParaRPr lang="en-US" sz="1200" kern="100">
                        <a:effectLst/>
                        <a:latin typeface="+mn-lt"/>
                        <a:ea typeface="Aptos" panose="020B0004020202020204" pitchFamily="34" charset="0"/>
                        <a:cs typeface="Times New Roman" panose="02020603050405020304" pitchFamily="18" charset="0"/>
                      </a:endParaRPr>
                    </a:p>
                  </a:txBody>
                  <a:tcPr marL="13050" marR="13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196B24"/>
                    </a:solidFill>
                  </a:tcPr>
                </a:tc>
                <a:tc>
                  <a:txBody>
                    <a:bodyPr/>
                    <a:lstStyle/>
                    <a:p>
                      <a:pPr marL="228600" marR="0" algn="ctr">
                        <a:lnSpc>
                          <a:spcPct val="115000"/>
                        </a:lnSpc>
                        <a:spcAft>
                          <a:spcPts val="800"/>
                        </a:spcAft>
                        <a:buNone/>
                      </a:pPr>
                      <a:r>
                        <a:rPr lang="en-US" sz="1200" b="1" kern="100" dirty="0">
                          <a:solidFill>
                            <a:srgbClr val="FFFFFF"/>
                          </a:solidFill>
                          <a:effectLst/>
                          <a:latin typeface="+mn-lt"/>
                          <a:ea typeface="Aptos" panose="020B0004020202020204" pitchFamily="34" charset="0"/>
                          <a:cs typeface="Times New Roman" panose="02020603050405020304" pitchFamily="18" charset="0"/>
                        </a:rPr>
                        <a:t>Impact</a:t>
                      </a:r>
                      <a:endParaRPr lang="en-US" sz="1200" kern="100" dirty="0">
                        <a:effectLst/>
                        <a:latin typeface="+mn-lt"/>
                        <a:ea typeface="Aptos" panose="020B0004020202020204" pitchFamily="34" charset="0"/>
                        <a:cs typeface="Times New Roman" panose="02020603050405020304" pitchFamily="18" charset="0"/>
                      </a:endParaRPr>
                    </a:p>
                  </a:txBody>
                  <a:tcPr marL="13050" marR="1305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196B24"/>
                    </a:solidFill>
                  </a:tcPr>
                </a:tc>
                <a:tc>
                  <a:txBody>
                    <a:bodyPr/>
                    <a:lstStyle/>
                    <a:p>
                      <a:pPr marL="228600" marR="0" algn="ctr">
                        <a:lnSpc>
                          <a:spcPct val="115000"/>
                        </a:lnSpc>
                        <a:spcAft>
                          <a:spcPts val="800"/>
                        </a:spcAft>
                        <a:buNone/>
                      </a:pPr>
                      <a:r>
                        <a:rPr lang="en-US" sz="1200" b="1" kern="100" dirty="0">
                          <a:solidFill>
                            <a:srgbClr val="FFFFFF"/>
                          </a:solidFill>
                          <a:effectLst/>
                          <a:latin typeface="+mn-lt"/>
                          <a:ea typeface="Aptos" panose="020B0004020202020204" pitchFamily="34" charset="0"/>
                          <a:cs typeface="Times New Roman" panose="02020603050405020304" pitchFamily="18" charset="0"/>
                        </a:rPr>
                        <a:t>Outcomes</a:t>
                      </a:r>
                      <a:endParaRPr lang="en-US" sz="1200" kern="100" dirty="0">
                        <a:effectLst/>
                        <a:latin typeface="+mn-lt"/>
                        <a:ea typeface="Aptos" panose="020B0004020202020204" pitchFamily="34" charset="0"/>
                        <a:cs typeface="Times New Roman" panose="02020603050405020304" pitchFamily="18" charset="0"/>
                      </a:endParaRPr>
                    </a:p>
                  </a:txBody>
                  <a:tcPr marL="13050" marR="13050" marT="0" marB="0" anchor="ctr">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196B24"/>
                    </a:solidFill>
                  </a:tcPr>
                </a:tc>
                <a:extLst>
                  <a:ext uri="{0D108BD9-81ED-4DB2-BD59-A6C34878D82A}">
                    <a16:rowId xmlns:a16="http://schemas.microsoft.com/office/drawing/2014/main" val="1889440465"/>
                  </a:ext>
                </a:extLst>
              </a:tr>
            </a:tbl>
          </a:graphicData>
        </a:graphic>
      </p:graphicFrame>
      <p:pic>
        <p:nvPicPr>
          <p:cNvPr id="7" name="Picture 6">
            <a:extLst>
              <a:ext uri="{FF2B5EF4-FFF2-40B4-BE49-F238E27FC236}">
                <a16:creationId xmlns:a16="http://schemas.microsoft.com/office/drawing/2014/main" id="{2C9F380B-4307-0A3A-07D6-673F89089D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462637" y="41282"/>
            <a:ext cx="1618515" cy="882826"/>
          </a:xfrm>
          <a:prstGeom prst="rect">
            <a:avLst/>
          </a:prstGeom>
        </p:spPr>
      </p:pic>
      <p:sp>
        <p:nvSpPr>
          <p:cNvPr id="9" name="TextBox 8">
            <a:extLst>
              <a:ext uri="{FF2B5EF4-FFF2-40B4-BE49-F238E27FC236}">
                <a16:creationId xmlns:a16="http://schemas.microsoft.com/office/drawing/2014/main" id="{6C89FC54-46BF-2A33-C270-2D36625DDFDD}"/>
              </a:ext>
            </a:extLst>
          </p:cNvPr>
          <p:cNvSpPr txBox="1"/>
          <p:nvPr/>
        </p:nvSpPr>
        <p:spPr>
          <a:xfrm>
            <a:off x="4571191" y="573955"/>
            <a:ext cx="3125751" cy="400110"/>
          </a:xfrm>
          <a:prstGeom prst="rect">
            <a:avLst/>
          </a:prstGeom>
          <a:noFill/>
        </p:spPr>
        <p:txBody>
          <a:bodyPr wrap="square" rtlCol="0">
            <a:spAutoFit/>
          </a:bodyPr>
          <a:lstStyle/>
          <a:p>
            <a:pPr algn="ctr"/>
            <a:r>
              <a:rPr lang="en-US" sz="2000" b="1" dirty="0"/>
              <a:t>Impact and Outcomes</a:t>
            </a:r>
          </a:p>
        </p:txBody>
      </p:sp>
    </p:spTree>
    <p:extLst>
      <p:ext uri="{BB962C8B-B14F-4D97-AF65-F5344CB8AC3E}">
        <p14:creationId xmlns:p14="http://schemas.microsoft.com/office/powerpoint/2010/main" val="1426835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3" name="Table 72">
            <a:extLst>
              <a:ext uri="{FF2B5EF4-FFF2-40B4-BE49-F238E27FC236}">
                <a16:creationId xmlns:a16="http://schemas.microsoft.com/office/drawing/2014/main" id="{5E37FDCC-3C63-FBEC-314B-B8F6966FFCB7}"/>
              </a:ext>
            </a:extLst>
          </p:cNvPr>
          <p:cNvGraphicFramePr>
            <a:graphicFrameLocks noGrp="1"/>
          </p:cNvGraphicFramePr>
          <p:nvPr>
            <p:extLst>
              <p:ext uri="{D42A27DB-BD31-4B8C-83A1-F6EECF244321}">
                <p14:modId xmlns:p14="http://schemas.microsoft.com/office/powerpoint/2010/main" val="3387594025"/>
              </p:ext>
            </p:extLst>
          </p:nvPr>
        </p:nvGraphicFramePr>
        <p:xfrm>
          <a:off x="84712" y="974065"/>
          <a:ext cx="11864632" cy="5784301"/>
        </p:xfrm>
        <a:graphic>
          <a:graphicData uri="http://schemas.openxmlformats.org/drawingml/2006/table">
            <a:tbl>
              <a:tblPr firstRow="1" firstCol="1" bandRow="1"/>
              <a:tblGrid>
                <a:gridCol w="2268239">
                  <a:extLst>
                    <a:ext uri="{9D8B030D-6E8A-4147-A177-3AD203B41FA5}">
                      <a16:colId xmlns:a16="http://schemas.microsoft.com/office/drawing/2014/main" val="1108693804"/>
                    </a:ext>
                  </a:extLst>
                </a:gridCol>
                <a:gridCol w="2268239">
                  <a:extLst>
                    <a:ext uri="{9D8B030D-6E8A-4147-A177-3AD203B41FA5}">
                      <a16:colId xmlns:a16="http://schemas.microsoft.com/office/drawing/2014/main" val="1214770789"/>
                    </a:ext>
                  </a:extLst>
                </a:gridCol>
                <a:gridCol w="3664077">
                  <a:extLst>
                    <a:ext uri="{9D8B030D-6E8A-4147-A177-3AD203B41FA5}">
                      <a16:colId xmlns:a16="http://schemas.microsoft.com/office/drawing/2014/main" val="1482992023"/>
                    </a:ext>
                  </a:extLst>
                </a:gridCol>
                <a:gridCol w="3664077">
                  <a:extLst>
                    <a:ext uri="{9D8B030D-6E8A-4147-A177-3AD203B41FA5}">
                      <a16:colId xmlns:a16="http://schemas.microsoft.com/office/drawing/2014/main" val="2173364785"/>
                    </a:ext>
                  </a:extLst>
                </a:gridCol>
              </a:tblGrid>
              <a:tr h="494525">
                <a:tc>
                  <a:txBody>
                    <a:bodyPr/>
                    <a:lstStyle/>
                    <a:p>
                      <a:pPr marL="228600" marR="0" algn="ctr">
                        <a:lnSpc>
                          <a:spcPct val="115000"/>
                        </a:lnSpc>
                        <a:spcAft>
                          <a:spcPts val="800"/>
                        </a:spcAft>
                        <a:buNone/>
                      </a:pPr>
                      <a:r>
                        <a:rPr lang="en-US" sz="1400" b="1" kern="100">
                          <a:solidFill>
                            <a:srgbClr val="FFFFFF"/>
                          </a:solidFill>
                          <a:effectLst/>
                          <a:latin typeface="+mn-lt"/>
                          <a:ea typeface="Aptos" panose="020B0004020202020204" pitchFamily="34" charset="0"/>
                          <a:cs typeface="Times New Roman" panose="02020603050405020304" pitchFamily="18" charset="0"/>
                        </a:rPr>
                        <a:t>Program Area/Title</a:t>
                      </a:r>
                      <a:endParaRPr lang="en-US" sz="1400" kern="100">
                        <a:effectLst/>
                        <a:latin typeface="+mn-lt"/>
                        <a:ea typeface="Aptos" panose="020B0004020202020204" pitchFamily="34" charset="0"/>
                        <a:cs typeface="Times New Roman" panose="02020603050405020304" pitchFamily="18" charset="0"/>
                      </a:endParaRPr>
                    </a:p>
                  </a:txBody>
                  <a:tcPr marL="60089" marR="60089" marT="0" marB="0" anchor="ctr">
                    <a:lnL w="12700" cap="flat" cmpd="sng" algn="ctr">
                      <a:solidFill>
                        <a:srgbClr val="196B2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196B24"/>
                    </a:solidFill>
                  </a:tcPr>
                </a:tc>
                <a:tc>
                  <a:txBody>
                    <a:bodyPr/>
                    <a:lstStyle/>
                    <a:p>
                      <a:pPr marL="228600" marR="0" algn="ctr">
                        <a:lnSpc>
                          <a:spcPct val="115000"/>
                        </a:lnSpc>
                        <a:spcAft>
                          <a:spcPts val="800"/>
                        </a:spcAft>
                        <a:buNone/>
                      </a:pPr>
                      <a:r>
                        <a:rPr lang="en-US" sz="1400" b="1" kern="100">
                          <a:solidFill>
                            <a:srgbClr val="FFFFFF"/>
                          </a:solidFill>
                          <a:effectLst/>
                          <a:latin typeface="+mn-lt"/>
                          <a:ea typeface="Aptos" panose="020B0004020202020204" pitchFamily="34" charset="0"/>
                          <a:cs typeface="Times New Roman" panose="02020603050405020304" pitchFamily="18" charset="0"/>
                        </a:rPr>
                        <a:t>Program Goals by Activities</a:t>
                      </a:r>
                      <a:endParaRPr lang="en-US" sz="1400" kern="100">
                        <a:effectLst/>
                        <a:latin typeface="+mn-lt"/>
                        <a:ea typeface="Aptos" panose="020B0004020202020204" pitchFamily="34" charset="0"/>
                        <a:cs typeface="Times New Roman" panose="02020603050405020304" pitchFamily="18" charset="0"/>
                      </a:endParaRPr>
                    </a:p>
                  </a:txBody>
                  <a:tcPr marL="60089" marR="60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196B24"/>
                    </a:solidFill>
                  </a:tcPr>
                </a:tc>
                <a:tc>
                  <a:txBody>
                    <a:bodyPr/>
                    <a:lstStyle/>
                    <a:p>
                      <a:pPr marL="228600" marR="0" algn="ctr">
                        <a:lnSpc>
                          <a:spcPct val="115000"/>
                        </a:lnSpc>
                        <a:spcAft>
                          <a:spcPts val="800"/>
                        </a:spcAft>
                        <a:buNone/>
                      </a:pPr>
                      <a:r>
                        <a:rPr lang="en-US" sz="1400" b="1" kern="100" dirty="0">
                          <a:solidFill>
                            <a:srgbClr val="FFFFFF"/>
                          </a:solidFill>
                          <a:effectLst/>
                          <a:latin typeface="+mn-lt"/>
                          <a:ea typeface="Aptos" panose="020B0004020202020204" pitchFamily="34" charset="0"/>
                          <a:cs typeface="Times New Roman" panose="02020603050405020304" pitchFamily="18" charset="0"/>
                        </a:rPr>
                        <a:t>Activities</a:t>
                      </a:r>
                      <a:endParaRPr lang="en-US" sz="1400" kern="100" dirty="0">
                        <a:effectLst/>
                        <a:latin typeface="+mn-lt"/>
                        <a:ea typeface="Aptos" panose="020B0004020202020204" pitchFamily="34" charset="0"/>
                        <a:cs typeface="Times New Roman" panose="02020603050405020304" pitchFamily="18" charset="0"/>
                      </a:endParaRPr>
                    </a:p>
                  </a:txBody>
                  <a:tcPr marL="60089" marR="60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196B24"/>
                    </a:solidFill>
                  </a:tcPr>
                </a:tc>
                <a:tc>
                  <a:txBody>
                    <a:bodyPr/>
                    <a:lstStyle/>
                    <a:p>
                      <a:pPr marL="228600" marR="0" algn="ctr">
                        <a:lnSpc>
                          <a:spcPct val="115000"/>
                        </a:lnSpc>
                        <a:spcAft>
                          <a:spcPts val="800"/>
                        </a:spcAft>
                        <a:buNone/>
                      </a:pPr>
                      <a:r>
                        <a:rPr lang="en-US" sz="1400" b="1" kern="100" dirty="0">
                          <a:solidFill>
                            <a:srgbClr val="FFFFFF"/>
                          </a:solidFill>
                          <a:effectLst/>
                          <a:latin typeface="+mn-lt"/>
                          <a:ea typeface="Aptos" panose="020B0004020202020204" pitchFamily="34" charset="0"/>
                          <a:cs typeface="Times New Roman" panose="02020603050405020304" pitchFamily="18" charset="0"/>
                        </a:rPr>
                        <a:t>Metrics</a:t>
                      </a:r>
                      <a:endParaRPr lang="en-US" sz="1400" kern="100" dirty="0">
                        <a:effectLst/>
                        <a:latin typeface="+mn-lt"/>
                        <a:ea typeface="Aptos" panose="020B0004020202020204" pitchFamily="34" charset="0"/>
                        <a:cs typeface="Times New Roman" panose="02020603050405020304" pitchFamily="18" charset="0"/>
                      </a:endParaRPr>
                    </a:p>
                  </a:txBody>
                  <a:tcPr marL="60089" marR="60089" marT="0" marB="0" anchor="ctr">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196B24"/>
                    </a:solidFill>
                  </a:tcPr>
                </a:tc>
                <a:extLst>
                  <a:ext uri="{0D108BD9-81ED-4DB2-BD59-A6C34878D82A}">
                    <a16:rowId xmlns:a16="http://schemas.microsoft.com/office/drawing/2014/main" val="2944901202"/>
                  </a:ext>
                </a:extLst>
              </a:tr>
              <a:tr h="748931">
                <a:tc>
                  <a:txBody>
                    <a:bodyPr/>
                    <a:lstStyle/>
                    <a:p>
                      <a:pPr marL="0" marR="0">
                        <a:lnSpc>
                          <a:spcPct val="115000"/>
                        </a:lnSpc>
                        <a:spcAft>
                          <a:spcPts val="800"/>
                        </a:spcAft>
                        <a:buNone/>
                      </a:pPr>
                      <a:r>
                        <a:rPr lang="en-US" sz="1400" b="1" kern="100" dirty="0">
                          <a:solidFill>
                            <a:srgbClr val="000000"/>
                          </a:solidFill>
                          <a:effectLst/>
                          <a:latin typeface="+mn-lt"/>
                          <a:ea typeface="Aptos" panose="020B0004020202020204" pitchFamily="34" charset="0"/>
                          <a:cs typeface="Times New Roman" panose="02020603050405020304" pitchFamily="18" charset="0"/>
                        </a:rPr>
                        <a:t>Membership</a:t>
                      </a:r>
                      <a:endParaRPr lang="en-US" sz="1400" kern="100" dirty="0">
                        <a:effectLst/>
                        <a:latin typeface="+mn-lt"/>
                        <a:ea typeface="Aptos" panose="020B0004020202020204" pitchFamily="34" charset="0"/>
                        <a:cs typeface="Times New Roman" panose="02020603050405020304" pitchFamily="18" charset="0"/>
                      </a:endParaRPr>
                    </a:p>
                  </a:txBody>
                  <a:tcPr marL="60089" marR="60089" marT="0" marB="0">
                    <a:lnL w="12700" cap="flat" cmpd="sng" algn="ctr">
                      <a:solidFill>
                        <a:srgbClr val="196B2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400" kern="100">
                          <a:effectLst/>
                          <a:latin typeface="+mn-lt"/>
                          <a:ea typeface="Aptos" panose="020B0004020202020204" pitchFamily="34" charset="0"/>
                          <a:cs typeface="Times New Roman" panose="02020603050405020304" pitchFamily="18" charset="0"/>
                        </a:rPr>
                        <a:t>51% Association Goal </a:t>
                      </a:r>
                    </a:p>
                  </a:txBody>
                  <a:tcPr marL="60089" marR="600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tc>
                  <a:txBody>
                    <a:bodyPr/>
                    <a:lstStyle/>
                    <a:p>
                      <a:pPr marL="0" marR="0">
                        <a:lnSpc>
                          <a:spcPct val="115000"/>
                        </a:lnSpc>
                        <a:spcAft>
                          <a:spcPts val="800"/>
                        </a:spcAft>
                        <a:buNone/>
                      </a:pPr>
                      <a:r>
                        <a:rPr lang="en-US" sz="1400" kern="100">
                          <a:effectLst/>
                          <a:latin typeface="+mn-lt"/>
                          <a:ea typeface="Aptos" panose="020B0004020202020204" pitchFamily="34" charset="0"/>
                          <a:cs typeface="Times New Roman" panose="02020603050405020304" pitchFamily="18" charset="0"/>
                        </a:rPr>
                        <a:t>Established membership levels; Ran multiple membership alerts for a discounted membership through 3/31/2026</a:t>
                      </a:r>
                    </a:p>
                  </a:txBody>
                  <a:tcPr marL="60089" marR="600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tc>
                  <a:txBody>
                    <a:bodyPr/>
                    <a:lstStyle/>
                    <a:p>
                      <a:pPr marL="0" marR="0">
                        <a:lnSpc>
                          <a:spcPct val="115000"/>
                        </a:lnSpc>
                        <a:spcAft>
                          <a:spcPts val="800"/>
                        </a:spcAft>
                        <a:buNone/>
                      </a:pPr>
                      <a:r>
                        <a:rPr lang="en-US" sz="1400" kern="100">
                          <a:effectLst/>
                          <a:latin typeface="+mn-lt"/>
                          <a:ea typeface="Aptos" panose="020B0004020202020204" pitchFamily="34" charset="0"/>
                          <a:cs typeface="Times New Roman" panose="02020603050405020304" pitchFamily="18" charset="0"/>
                        </a:rPr>
                        <a:t>Secured six (6) paid memberships</a:t>
                      </a:r>
                    </a:p>
                  </a:txBody>
                  <a:tcPr marL="60089" marR="60089" marT="0" marB="0">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extLst>
                  <a:ext uri="{0D108BD9-81ED-4DB2-BD59-A6C34878D82A}">
                    <a16:rowId xmlns:a16="http://schemas.microsoft.com/office/drawing/2014/main" val="500386671"/>
                  </a:ext>
                </a:extLst>
              </a:tr>
              <a:tr h="575730">
                <a:tc rowSpan="4">
                  <a:txBody>
                    <a:bodyPr/>
                    <a:lstStyle/>
                    <a:p>
                      <a:pPr marL="0" marR="0">
                        <a:lnSpc>
                          <a:spcPct val="115000"/>
                        </a:lnSpc>
                        <a:spcAft>
                          <a:spcPts val="800"/>
                        </a:spcAft>
                        <a:buNone/>
                      </a:pPr>
                      <a:r>
                        <a:rPr lang="en-US" sz="1400" b="1" kern="100">
                          <a:solidFill>
                            <a:srgbClr val="000000"/>
                          </a:solidFill>
                          <a:effectLst/>
                          <a:latin typeface="+mn-lt"/>
                          <a:ea typeface="Aptos" panose="020B0004020202020204" pitchFamily="34" charset="0"/>
                          <a:cs typeface="Times New Roman" panose="02020603050405020304" pitchFamily="18" charset="0"/>
                        </a:rPr>
                        <a:t>Student / Alumni Engagement:  Employment &amp; Mentoring</a:t>
                      </a:r>
                      <a:endParaRPr lang="en-US" sz="1400" kern="100">
                        <a:effectLst/>
                        <a:latin typeface="+mn-lt"/>
                        <a:ea typeface="Aptos" panose="020B0004020202020204" pitchFamily="34" charset="0"/>
                        <a:cs typeface="Times New Roman" panose="02020603050405020304" pitchFamily="18" charset="0"/>
                      </a:endParaRPr>
                    </a:p>
                  </a:txBody>
                  <a:tcPr marL="60089" marR="60089" marT="0" marB="0">
                    <a:lnL w="12700" cap="flat" cmpd="sng" algn="ctr">
                      <a:solidFill>
                        <a:srgbClr val="196B2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400" kern="100">
                          <a:effectLst/>
                          <a:latin typeface="+mn-lt"/>
                          <a:ea typeface="Aptos" panose="020B0004020202020204" pitchFamily="34" charset="0"/>
                          <a:cs typeface="Times New Roman" panose="02020603050405020304" pitchFamily="18" charset="0"/>
                        </a:rPr>
                        <a:t>Right of First Refusal (RoFR) Project</a:t>
                      </a:r>
                    </a:p>
                  </a:txBody>
                  <a:tcPr marL="60089" marR="600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400" kern="100">
                          <a:effectLst/>
                          <a:latin typeface="+mn-lt"/>
                          <a:ea typeface="Aptos" panose="020B0004020202020204" pitchFamily="34" charset="0"/>
                          <a:cs typeface="Times New Roman" panose="02020603050405020304" pitchFamily="18" charset="0"/>
                        </a:rPr>
                        <a:t>Coordinated establishment of partnership with FSU to employ up to four (4) students </a:t>
                      </a:r>
                    </a:p>
                  </a:txBody>
                  <a:tcPr marL="60089" marR="600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400" kern="100">
                          <a:effectLst/>
                          <a:latin typeface="+mn-lt"/>
                          <a:ea typeface="Aptos" panose="020B0004020202020204" pitchFamily="34" charset="0"/>
                          <a:cs typeface="Times New Roman" panose="02020603050405020304" pitchFamily="18" charset="0"/>
                        </a:rPr>
                        <a:t>Two (2) FSU student interns secured to support the RoFR Project </a:t>
                      </a:r>
                    </a:p>
                  </a:txBody>
                  <a:tcPr marL="60089" marR="60089" marT="0" marB="0">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02038013"/>
                  </a:ext>
                </a:extLst>
              </a:tr>
              <a:tr h="748931">
                <a:tc vMerge="1">
                  <a:txBody>
                    <a:bodyPr/>
                    <a:lstStyle/>
                    <a:p>
                      <a:endParaRPr lang="en-US"/>
                    </a:p>
                  </a:txBody>
                  <a:tcPr/>
                </a:tc>
                <a:tc>
                  <a:txBody>
                    <a:bodyPr/>
                    <a:lstStyle/>
                    <a:p>
                      <a:pPr marL="0" marR="0">
                        <a:lnSpc>
                          <a:spcPct val="115000"/>
                        </a:lnSpc>
                        <a:spcAft>
                          <a:spcPts val="800"/>
                        </a:spcAft>
                        <a:buNone/>
                      </a:pPr>
                      <a:r>
                        <a:rPr lang="en-US" sz="1400" kern="100" dirty="0">
                          <a:effectLst/>
                          <a:latin typeface="+mn-lt"/>
                          <a:ea typeface="Aptos" panose="020B0004020202020204" pitchFamily="34" charset="0"/>
                          <a:cs typeface="Times New Roman" panose="02020603050405020304" pitchFamily="18" charset="0"/>
                        </a:rPr>
                        <a:t>Student &amp; Alumni Employment Assistance - (S/AEA)</a:t>
                      </a:r>
                    </a:p>
                  </a:txBody>
                  <a:tcPr marL="60089" marR="600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400" kern="100">
                          <a:effectLst/>
                          <a:latin typeface="+mn-lt"/>
                          <a:ea typeface="Aptos" panose="020B0004020202020204" pitchFamily="34" charset="0"/>
                          <a:cs typeface="Times New Roman" panose="02020603050405020304" pitchFamily="18" charset="0"/>
                        </a:rPr>
                        <a:t>Guest speaking at industry-based employment sessions; issue weekly employment opportunity alerts to students and alumni.</a:t>
                      </a:r>
                    </a:p>
                  </a:txBody>
                  <a:tcPr marL="60089" marR="600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400" kern="100" dirty="0">
                          <a:effectLst/>
                          <a:latin typeface="+mn-lt"/>
                          <a:ea typeface="Aptos" panose="020B0004020202020204" pitchFamily="34" charset="0"/>
                          <a:cs typeface="Times New Roman" panose="02020603050405020304" pitchFamily="18" charset="0"/>
                        </a:rPr>
                        <a:t>Metrics under development</a:t>
                      </a:r>
                    </a:p>
                  </a:txBody>
                  <a:tcPr marL="60089" marR="60089" marT="0" marB="0">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38328018"/>
                  </a:ext>
                </a:extLst>
              </a:tr>
              <a:tr h="748931">
                <a:tc vMerge="1">
                  <a:txBody>
                    <a:bodyPr/>
                    <a:lstStyle/>
                    <a:p>
                      <a:endParaRPr lang="en-US"/>
                    </a:p>
                  </a:txBody>
                  <a:tcPr/>
                </a:tc>
                <a:tc>
                  <a:txBody>
                    <a:bodyPr/>
                    <a:lstStyle/>
                    <a:p>
                      <a:pPr marL="0" marR="0">
                        <a:lnSpc>
                          <a:spcPct val="115000"/>
                        </a:lnSpc>
                        <a:spcAft>
                          <a:spcPts val="800"/>
                        </a:spcAft>
                        <a:buNone/>
                      </a:pPr>
                      <a:r>
                        <a:rPr lang="en-US" sz="1400" kern="100">
                          <a:effectLst/>
                          <a:latin typeface="+mn-lt"/>
                          <a:ea typeface="Aptos" panose="020B0004020202020204" pitchFamily="34" charset="0"/>
                          <a:cs typeface="Times New Roman" panose="02020603050405020304" pitchFamily="18" charset="0"/>
                        </a:rPr>
                        <a:t>Alumni Financial Literacy Training</a:t>
                      </a:r>
                    </a:p>
                  </a:txBody>
                  <a:tcPr marL="60089" marR="600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400" kern="100">
                          <a:effectLst/>
                          <a:latin typeface="+mn-lt"/>
                          <a:ea typeface="Aptos" panose="020B0004020202020204" pitchFamily="34" charset="0"/>
                          <a:cs typeface="Times New Roman" panose="02020603050405020304" pitchFamily="18" charset="0"/>
                        </a:rPr>
                        <a:t>Broadcast multiple alerts announcing the offering to all HBCU Alumni Associations announcing the offering</a:t>
                      </a:r>
                    </a:p>
                  </a:txBody>
                  <a:tcPr marL="60089" marR="600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400" kern="100">
                          <a:effectLst/>
                          <a:latin typeface="+mn-lt"/>
                          <a:ea typeface="Aptos" panose="020B0004020202020204" pitchFamily="34" charset="0"/>
                          <a:cs typeface="Times New Roman" panose="02020603050405020304" pitchFamily="18" charset="0"/>
                        </a:rPr>
                        <a:t>Awaiting feedback from recipients</a:t>
                      </a:r>
                    </a:p>
                  </a:txBody>
                  <a:tcPr marL="60089" marR="60089" marT="0" marB="0">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23651967"/>
                  </a:ext>
                </a:extLst>
              </a:tr>
              <a:tr h="748931">
                <a:tc vMerge="1">
                  <a:txBody>
                    <a:bodyPr/>
                    <a:lstStyle/>
                    <a:p>
                      <a:endParaRPr lang="en-US"/>
                    </a:p>
                  </a:txBody>
                  <a:tcPr/>
                </a:tc>
                <a:tc>
                  <a:txBody>
                    <a:bodyPr/>
                    <a:lstStyle/>
                    <a:p>
                      <a:pPr marL="0" marR="0">
                        <a:lnSpc>
                          <a:spcPct val="115000"/>
                        </a:lnSpc>
                        <a:spcAft>
                          <a:spcPts val="800"/>
                        </a:spcAft>
                        <a:buNone/>
                      </a:pPr>
                      <a:r>
                        <a:rPr lang="en-US" sz="1400" kern="100">
                          <a:effectLst/>
                          <a:latin typeface="+mn-lt"/>
                          <a:ea typeface="Aptos" panose="020B0004020202020204" pitchFamily="34" charset="0"/>
                          <a:cs typeface="Times New Roman" panose="02020603050405020304" pitchFamily="18" charset="0"/>
                        </a:rPr>
                        <a:t>Alumni Career Development / Soft Skills Training</a:t>
                      </a:r>
                    </a:p>
                  </a:txBody>
                  <a:tcPr marL="60089" marR="600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tc>
                  <a:txBody>
                    <a:bodyPr/>
                    <a:lstStyle/>
                    <a:p>
                      <a:pPr marL="0" marR="0">
                        <a:lnSpc>
                          <a:spcPct val="115000"/>
                        </a:lnSpc>
                        <a:spcAft>
                          <a:spcPts val="800"/>
                        </a:spcAft>
                        <a:buNone/>
                      </a:pPr>
                      <a:r>
                        <a:rPr lang="en-US" sz="1400" kern="100">
                          <a:effectLst/>
                          <a:latin typeface="+mn-lt"/>
                          <a:ea typeface="Aptos" panose="020B0004020202020204" pitchFamily="34" charset="0"/>
                          <a:cs typeface="Times New Roman" panose="02020603050405020304" pitchFamily="18" charset="0"/>
                        </a:rPr>
                        <a:t>Broadcast multiple alerts announcing the offering to all HBCU Alumni Associations announcing the offering</a:t>
                      </a:r>
                    </a:p>
                  </a:txBody>
                  <a:tcPr marL="60089" marR="600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tc>
                  <a:txBody>
                    <a:bodyPr/>
                    <a:lstStyle/>
                    <a:p>
                      <a:pPr marL="0" marR="0">
                        <a:lnSpc>
                          <a:spcPct val="115000"/>
                        </a:lnSpc>
                        <a:spcAft>
                          <a:spcPts val="800"/>
                        </a:spcAft>
                        <a:buNone/>
                      </a:pPr>
                      <a:r>
                        <a:rPr lang="en-US" sz="1400" kern="100">
                          <a:effectLst/>
                          <a:latin typeface="+mn-lt"/>
                          <a:ea typeface="Aptos" panose="020B0004020202020204" pitchFamily="34" charset="0"/>
                          <a:cs typeface="Times New Roman" panose="02020603050405020304" pitchFamily="18" charset="0"/>
                        </a:rPr>
                        <a:t>Awaiting feedback from recipients</a:t>
                      </a:r>
                    </a:p>
                  </a:txBody>
                  <a:tcPr marL="60089" marR="60089" marT="0" marB="0">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extLst>
                  <a:ext uri="{0D108BD9-81ED-4DB2-BD59-A6C34878D82A}">
                    <a16:rowId xmlns:a16="http://schemas.microsoft.com/office/drawing/2014/main" val="386441056"/>
                  </a:ext>
                </a:extLst>
              </a:tr>
              <a:tr h="748931">
                <a:tc rowSpan="2">
                  <a:txBody>
                    <a:bodyPr/>
                    <a:lstStyle/>
                    <a:p>
                      <a:pPr marL="0" marR="0">
                        <a:lnSpc>
                          <a:spcPct val="115000"/>
                        </a:lnSpc>
                        <a:spcAft>
                          <a:spcPts val="800"/>
                        </a:spcAft>
                        <a:buNone/>
                      </a:pPr>
                      <a:r>
                        <a:rPr lang="en-US" sz="1400" b="1" kern="100" dirty="0">
                          <a:solidFill>
                            <a:srgbClr val="000000"/>
                          </a:solidFill>
                          <a:effectLst/>
                          <a:latin typeface="+mn-lt"/>
                          <a:ea typeface="Aptos" panose="020B0004020202020204" pitchFamily="34" charset="0"/>
                          <a:cs typeface="Times New Roman" panose="02020603050405020304" pitchFamily="18" charset="0"/>
                        </a:rPr>
                        <a:t>Student / Alumni Engagement:  Civic Engagement and Advocacy</a:t>
                      </a:r>
                      <a:endParaRPr lang="en-US" sz="1400" kern="100" dirty="0">
                        <a:effectLst/>
                        <a:latin typeface="+mn-lt"/>
                        <a:ea typeface="Aptos" panose="020B0004020202020204" pitchFamily="34" charset="0"/>
                        <a:cs typeface="Times New Roman" panose="02020603050405020304" pitchFamily="18" charset="0"/>
                      </a:endParaRPr>
                    </a:p>
                  </a:txBody>
                  <a:tcPr marL="60089" marR="60089" marT="0" marB="0">
                    <a:lnL w="12700" cap="flat" cmpd="sng" algn="ctr">
                      <a:solidFill>
                        <a:srgbClr val="196B2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FFFFFF"/>
                    </a:solidFill>
                  </a:tcPr>
                </a:tc>
                <a:tc>
                  <a:txBody>
                    <a:bodyPr/>
                    <a:lstStyle/>
                    <a:p>
                      <a:pPr marL="0" marR="0">
                        <a:lnSpc>
                          <a:spcPct val="115000"/>
                        </a:lnSpc>
                        <a:spcAft>
                          <a:spcPts val="800"/>
                        </a:spcAft>
                        <a:buNone/>
                      </a:pPr>
                      <a:r>
                        <a:rPr lang="en-US" sz="1400" kern="100" dirty="0">
                          <a:effectLst/>
                          <a:latin typeface="+mn-lt"/>
                          <a:ea typeface="Aptos" panose="020B0004020202020204" pitchFamily="34" charset="0"/>
                          <a:cs typeface="Times New Roman" panose="02020603050405020304" pitchFamily="18" charset="0"/>
                        </a:rPr>
                        <a:t>HBCU Student Ambassador VREM GOTV Project</a:t>
                      </a:r>
                    </a:p>
                  </a:txBody>
                  <a:tcPr marL="60089" marR="600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400" kern="100">
                          <a:effectLst/>
                          <a:latin typeface="+mn-lt"/>
                          <a:ea typeface="Aptos" panose="020B0004020202020204" pitchFamily="34" charset="0"/>
                          <a:cs typeface="Times New Roman" panose="02020603050405020304" pitchFamily="18" charset="0"/>
                        </a:rPr>
                        <a:t>Frequent PMRs to monitor and provide technical advice &amp; counsel</a:t>
                      </a:r>
                    </a:p>
                  </a:txBody>
                  <a:tcPr marL="60089" marR="600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nSpc>
                          <a:spcPct val="115000"/>
                        </a:lnSpc>
                        <a:spcAft>
                          <a:spcPts val="800"/>
                        </a:spcAft>
                        <a:buNone/>
                      </a:pPr>
                      <a:r>
                        <a:rPr lang="en-US" sz="1400" kern="100">
                          <a:effectLst/>
                          <a:latin typeface="+mn-lt"/>
                          <a:ea typeface="Aptos" panose="020B0004020202020204" pitchFamily="34" charset="0"/>
                          <a:cs typeface="Times New Roman" panose="02020603050405020304" pitchFamily="18" charset="0"/>
                        </a:rPr>
                        <a:t>VFC Designation maintained.  Awaiting transmission of the End of Year Report and Plan for Fall 2026.</a:t>
                      </a:r>
                    </a:p>
                  </a:txBody>
                  <a:tcPr marL="60089" marR="60089" marT="0" marB="0">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86136001"/>
                  </a:ext>
                </a:extLst>
              </a:tr>
              <a:tr h="748931">
                <a:tc vMerge="1">
                  <a:txBody>
                    <a:bodyPr/>
                    <a:lstStyle/>
                    <a:p>
                      <a:endParaRPr lang="en-US"/>
                    </a:p>
                  </a:txBody>
                  <a:tcPr/>
                </a:tc>
                <a:tc>
                  <a:txBody>
                    <a:bodyPr/>
                    <a:lstStyle/>
                    <a:p>
                      <a:pPr marL="0" marR="0">
                        <a:lnSpc>
                          <a:spcPct val="115000"/>
                        </a:lnSpc>
                        <a:spcAft>
                          <a:spcPts val="800"/>
                        </a:spcAft>
                        <a:buNone/>
                      </a:pPr>
                      <a:r>
                        <a:rPr lang="en-US" sz="1400" kern="100" dirty="0">
                          <a:effectLst/>
                          <a:latin typeface="+mn-lt"/>
                          <a:ea typeface="Aptos" panose="020B0004020202020204" pitchFamily="34" charset="0"/>
                          <a:cs typeface="Times New Roman" panose="02020603050405020304" pitchFamily="18" charset="0"/>
                        </a:rPr>
                        <a:t>NCCU Civic Engagement Working Group (CEWG) Project</a:t>
                      </a:r>
                    </a:p>
                  </a:txBody>
                  <a:tcPr marL="60089" marR="600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tc>
                  <a:txBody>
                    <a:bodyPr/>
                    <a:lstStyle/>
                    <a:p>
                      <a:pPr marL="0" marR="0">
                        <a:lnSpc>
                          <a:spcPct val="115000"/>
                        </a:lnSpc>
                        <a:spcAft>
                          <a:spcPts val="800"/>
                        </a:spcAft>
                        <a:buNone/>
                      </a:pPr>
                      <a:r>
                        <a:rPr lang="en-US" sz="1400" kern="100">
                          <a:effectLst/>
                          <a:latin typeface="+mn-lt"/>
                          <a:ea typeface="Aptos" panose="020B0004020202020204" pitchFamily="34" charset="0"/>
                          <a:cs typeface="Times New Roman" panose="02020603050405020304" pitchFamily="18" charset="0"/>
                        </a:rPr>
                        <a:t>Frequent PMRs to monitor and provide technical advice &amp; counsel</a:t>
                      </a:r>
                    </a:p>
                  </a:txBody>
                  <a:tcPr marL="60089" marR="6008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tc>
                  <a:txBody>
                    <a:bodyPr/>
                    <a:lstStyle/>
                    <a:p>
                      <a:pPr marL="0" marR="0">
                        <a:lnSpc>
                          <a:spcPct val="115000"/>
                        </a:lnSpc>
                        <a:spcAft>
                          <a:spcPts val="800"/>
                        </a:spcAft>
                        <a:buNone/>
                      </a:pPr>
                      <a:r>
                        <a:rPr lang="en-US" sz="1400" kern="100" dirty="0">
                          <a:effectLst/>
                          <a:latin typeface="+mn-lt"/>
                          <a:ea typeface="Aptos" panose="020B0004020202020204" pitchFamily="34" charset="0"/>
                          <a:cs typeface="Times New Roman" panose="02020603050405020304" pitchFamily="18" charset="0"/>
                        </a:rPr>
                        <a:t>VFC Designation maintained.  Awaiting transmission of the End of Year Report and Plan for Fall 2026.</a:t>
                      </a:r>
                    </a:p>
                  </a:txBody>
                  <a:tcPr marL="60089" marR="60089" marT="0" marB="0">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196B24"/>
                      </a:solidFill>
                      <a:prstDash val="solid"/>
                      <a:round/>
                      <a:headEnd type="none" w="med" len="med"/>
                      <a:tailEnd type="none" w="med" len="med"/>
                    </a:lnB>
                    <a:noFill/>
                  </a:tcPr>
                </a:tc>
                <a:extLst>
                  <a:ext uri="{0D108BD9-81ED-4DB2-BD59-A6C34878D82A}">
                    <a16:rowId xmlns:a16="http://schemas.microsoft.com/office/drawing/2014/main" val="2001396119"/>
                  </a:ext>
                </a:extLst>
              </a:tr>
            </a:tbl>
          </a:graphicData>
        </a:graphic>
      </p:graphicFrame>
      <p:pic>
        <p:nvPicPr>
          <p:cNvPr id="3" name="Picture 2" descr="A logo with green leaves&#10;&#10;AI-generated content may be incorrect.">
            <a:extLst>
              <a:ext uri="{FF2B5EF4-FFF2-40B4-BE49-F238E27FC236}">
                <a16:creationId xmlns:a16="http://schemas.microsoft.com/office/drawing/2014/main" id="{63B463D4-8F6E-7F84-0D75-84C9056031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12" y="98854"/>
            <a:ext cx="2518960" cy="830997"/>
          </a:xfrm>
          <a:prstGeom prst="rect">
            <a:avLst/>
          </a:prstGeom>
        </p:spPr>
      </p:pic>
      <p:sp>
        <p:nvSpPr>
          <p:cNvPr id="5" name="Slide Number Placeholder 4">
            <a:extLst>
              <a:ext uri="{FF2B5EF4-FFF2-40B4-BE49-F238E27FC236}">
                <a16:creationId xmlns:a16="http://schemas.microsoft.com/office/drawing/2014/main" id="{C247A9DE-5FA2-E79D-2592-91C8021BC0FA}"/>
              </a:ext>
            </a:extLst>
          </p:cNvPr>
          <p:cNvSpPr>
            <a:spLocks noGrp="1"/>
          </p:cNvSpPr>
          <p:nvPr>
            <p:ph type="sldNum" sz="quarter" idx="12"/>
          </p:nvPr>
        </p:nvSpPr>
        <p:spPr>
          <a:xfrm>
            <a:off x="11969582" y="6656175"/>
            <a:ext cx="257432" cy="164156"/>
          </a:xfrm>
        </p:spPr>
        <p:txBody>
          <a:bodyPr/>
          <a:lstStyle/>
          <a:p>
            <a:fld id="{28EFDFDE-FDA5-4061-BA84-300E4E097FAF}" type="slidenum">
              <a:rPr lang="en-US" smtClean="0"/>
              <a:t>8</a:t>
            </a:fld>
            <a:endParaRPr lang="en-US" dirty="0"/>
          </a:p>
        </p:txBody>
      </p:sp>
      <p:sp>
        <p:nvSpPr>
          <p:cNvPr id="60" name="TextBox 59">
            <a:extLst>
              <a:ext uri="{FF2B5EF4-FFF2-40B4-BE49-F238E27FC236}">
                <a16:creationId xmlns:a16="http://schemas.microsoft.com/office/drawing/2014/main" id="{4C7EF536-2EE6-C5D5-2CBE-C589E713A5C2}"/>
              </a:ext>
            </a:extLst>
          </p:cNvPr>
          <p:cNvSpPr txBox="1"/>
          <p:nvPr/>
        </p:nvSpPr>
        <p:spPr>
          <a:xfrm>
            <a:off x="3111005" y="21030"/>
            <a:ext cx="6130267" cy="461665"/>
          </a:xfrm>
          <a:prstGeom prst="rect">
            <a:avLst/>
          </a:prstGeom>
          <a:noFill/>
        </p:spPr>
        <p:txBody>
          <a:bodyPr wrap="square" rtlCol="0">
            <a:spAutoFit/>
          </a:bodyPr>
          <a:lstStyle/>
          <a:p>
            <a:pPr algn="ctr"/>
            <a:r>
              <a:rPr lang="en-US" sz="2400" b="1" dirty="0"/>
              <a:t>NHBCUAAF: State of the Foundation</a:t>
            </a:r>
          </a:p>
        </p:txBody>
      </p:sp>
      <p:pic>
        <p:nvPicPr>
          <p:cNvPr id="66" name="Picture 65">
            <a:extLst>
              <a:ext uri="{FF2B5EF4-FFF2-40B4-BE49-F238E27FC236}">
                <a16:creationId xmlns:a16="http://schemas.microsoft.com/office/drawing/2014/main" id="{1EE56EE2-CFDC-78A8-C92C-2C7AE4F4C5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30829" y="41282"/>
            <a:ext cx="1618515" cy="882826"/>
          </a:xfrm>
          <a:prstGeom prst="rect">
            <a:avLst/>
          </a:prstGeom>
        </p:spPr>
      </p:pic>
      <p:sp>
        <p:nvSpPr>
          <p:cNvPr id="69" name="TextBox 68">
            <a:extLst>
              <a:ext uri="{FF2B5EF4-FFF2-40B4-BE49-F238E27FC236}">
                <a16:creationId xmlns:a16="http://schemas.microsoft.com/office/drawing/2014/main" id="{24114382-094E-76CE-E50C-29CA45297014}"/>
              </a:ext>
            </a:extLst>
          </p:cNvPr>
          <p:cNvSpPr txBox="1"/>
          <p:nvPr/>
        </p:nvSpPr>
        <p:spPr>
          <a:xfrm>
            <a:off x="4571191" y="573955"/>
            <a:ext cx="3125751" cy="400110"/>
          </a:xfrm>
          <a:prstGeom prst="rect">
            <a:avLst/>
          </a:prstGeom>
          <a:noFill/>
        </p:spPr>
        <p:txBody>
          <a:bodyPr wrap="square" rtlCol="0">
            <a:spAutoFit/>
          </a:bodyPr>
          <a:lstStyle/>
          <a:p>
            <a:pPr algn="ctr"/>
            <a:r>
              <a:rPr lang="en-US" sz="2000" b="1" dirty="0"/>
              <a:t>Metrics</a:t>
            </a:r>
          </a:p>
        </p:txBody>
      </p:sp>
    </p:spTree>
    <p:extLst>
      <p:ext uri="{BB962C8B-B14F-4D97-AF65-F5344CB8AC3E}">
        <p14:creationId xmlns:p14="http://schemas.microsoft.com/office/powerpoint/2010/main" val="2672852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40588-7B30-9DEC-B146-19F343804F79}"/>
            </a:ext>
          </a:extLst>
        </p:cNvPr>
        <p:cNvGrpSpPr/>
        <p:nvPr/>
      </p:nvGrpSpPr>
      <p:grpSpPr>
        <a:xfrm>
          <a:off x="0" y="0"/>
          <a:ext cx="0" cy="0"/>
          <a:chOff x="0" y="0"/>
          <a:chExt cx="0" cy="0"/>
        </a:xfrm>
      </p:grpSpPr>
      <p:pic>
        <p:nvPicPr>
          <p:cNvPr id="3" name="Picture 2" descr="A logo with green leaves&#10;&#10;AI-generated content may be incorrect.">
            <a:extLst>
              <a:ext uri="{FF2B5EF4-FFF2-40B4-BE49-F238E27FC236}">
                <a16:creationId xmlns:a16="http://schemas.microsoft.com/office/drawing/2014/main" id="{85F2355B-7E91-1C21-CCE7-65F2846122D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12" y="98854"/>
            <a:ext cx="2518960" cy="830997"/>
          </a:xfrm>
          <a:prstGeom prst="rect">
            <a:avLst/>
          </a:prstGeom>
        </p:spPr>
      </p:pic>
      <p:sp>
        <p:nvSpPr>
          <p:cNvPr id="5" name="Slide Number Placeholder 4">
            <a:extLst>
              <a:ext uri="{FF2B5EF4-FFF2-40B4-BE49-F238E27FC236}">
                <a16:creationId xmlns:a16="http://schemas.microsoft.com/office/drawing/2014/main" id="{7540279A-46D3-BD04-9439-104CA24938BE}"/>
              </a:ext>
            </a:extLst>
          </p:cNvPr>
          <p:cNvSpPr>
            <a:spLocks noGrp="1"/>
          </p:cNvSpPr>
          <p:nvPr>
            <p:ph type="sldNum" sz="quarter" idx="12"/>
          </p:nvPr>
        </p:nvSpPr>
        <p:spPr>
          <a:xfrm>
            <a:off x="11986056" y="6672651"/>
            <a:ext cx="199768" cy="188870"/>
          </a:xfrm>
        </p:spPr>
        <p:txBody>
          <a:bodyPr/>
          <a:lstStyle/>
          <a:p>
            <a:fld id="{28EFDFDE-FDA5-4061-BA84-300E4E097FAF}" type="slidenum">
              <a:rPr lang="en-US" smtClean="0"/>
              <a:t>9</a:t>
            </a:fld>
            <a:endParaRPr lang="en-US" dirty="0"/>
          </a:p>
        </p:txBody>
      </p:sp>
      <p:sp>
        <p:nvSpPr>
          <p:cNvPr id="60" name="TextBox 59">
            <a:extLst>
              <a:ext uri="{FF2B5EF4-FFF2-40B4-BE49-F238E27FC236}">
                <a16:creationId xmlns:a16="http://schemas.microsoft.com/office/drawing/2014/main" id="{CEE1665F-3EE4-0373-8179-28BEC7571B6E}"/>
              </a:ext>
            </a:extLst>
          </p:cNvPr>
          <p:cNvSpPr txBox="1"/>
          <p:nvPr/>
        </p:nvSpPr>
        <p:spPr>
          <a:xfrm>
            <a:off x="3111005" y="21030"/>
            <a:ext cx="6130267" cy="461665"/>
          </a:xfrm>
          <a:prstGeom prst="rect">
            <a:avLst/>
          </a:prstGeom>
          <a:noFill/>
        </p:spPr>
        <p:txBody>
          <a:bodyPr wrap="square" rtlCol="0">
            <a:spAutoFit/>
          </a:bodyPr>
          <a:lstStyle/>
          <a:p>
            <a:pPr algn="ctr"/>
            <a:r>
              <a:rPr lang="en-US" sz="2400" b="1" dirty="0"/>
              <a:t>NHBCUAAF: State of the Foundation</a:t>
            </a:r>
          </a:p>
        </p:txBody>
      </p:sp>
      <p:pic>
        <p:nvPicPr>
          <p:cNvPr id="4" name="Picture 3">
            <a:extLst>
              <a:ext uri="{FF2B5EF4-FFF2-40B4-BE49-F238E27FC236}">
                <a16:creationId xmlns:a16="http://schemas.microsoft.com/office/drawing/2014/main" id="{D21DC252-05AC-66A3-508C-B3ED67D2F6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30829" y="41282"/>
            <a:ext cx="1618515" cy="882826"/>
          </a:xfrm>
          <a:prstGeom prst="rect">
            <a:avLst/>
          </a:prstGeom>
        </p:spPr>
      </p:pic>
      <p:sp>
        <p:nvSpPr>
          <p:cNvPr id="7" name="TextBox 6">
            <a:extLst>
              <a:ext uri="{FF2B5EF4-FFF2-40B4-BE49-F238E27FC236}">
                <a16:creationId xmlns:a16="http://schemas.microsoft.com/office/drawing/2014/main" id="{1165D5DA-06B3-5D51-44E3-1DDE19E2F95E}"/>
              </a:ext>
            </a:extLst>
          </p:cNvPr>
          <p:cNvSpPr txBox="1"/>
          <p:nvPr/>
        </p:nvSpPr>
        <p:spPr>
          <a:xfrm>
            <a:off x="4571191" y="573955"/>
            <a:ext cx="3125751" cy="400110"/>
          </a:xfrm>
          <a:prstGeom prst="rect">
            <a:avLst/>
          </a:prstGeom>
          <a:noFill/>
        </p:spPr>
        <p:txBody>
          <a:bodyPr wrap="square" rtlCol="0">
            <a:spAutoFit/>
          </a:bodyPr>
          <a:lstStyle/>
          <a:p>
            <a:pPr algn="ctr"/>
            <a:r>
              <a:rPr lang="en-US" sz="2000" b="1" dirty="0"/>
              <a:t>Metrics </a:t>
            </a:r>
            <a:r>
              <a:rPr lang="en-US" sz="1600" b="1" i="1" dirty="0"/>
              <a:t>(cont.)</a:t>
            </a:r>
            <a:endParaRPr lang="en-US" sz="2000" b="1" i="1" dirty="0"/>
          </a:p>
        </p:txBody>
      </p:sp>
      <p:graphicFrame>
        <p:nvGraphicFramePr>
          <p:cNvPr id="9" name="Table 8">
            <a:extLst>
              <a:ext uri="{FF2B5EF4-FFF2-40B4-BE49-F238E27FC236}">
                <a16:creationId xmlns:a16="http://schemas.microsoft.com/office/drawing/2014/main" id="{CFC4B269-3219-782A-FB5E-36C4BF8CF8AD}"/>
              </a:ext>
            </a:extLst>
          </p:cNvPr>
          <p:cNvGraphicFramePr>
            <a:graphicFrameLocks noGrp="1"/>
          </p:cNvGraphicFramePr>
          <p:nvPr>
            <p:extLst>
              <p:ext uri="{D42A27DB-BD31-4B8C-83A1-F6EECF244321}">
                <p14:modId xmlns:p14="http://schemas.microsoft.com/office/powerpoint/2010/main" val="1474660775"/>
              </p:ext>
            </p:extLst>
          </p:nvPr>
        </p:nvGraphicFramePr>
        <p:xfrm>
          <a:off x="84711" y="1556695"/>
          <a:ext cx="11864632" cy="2014602"/>
        </p:xfrm>
        <a:graphic>
          <a:graphicData uri="http://schemas.openxmlformats.org/drawingml/2006/table">
            <a:tbl>
              <a:tblPr firstRow="1" firstCol="1" bandRow="1"/>
              <a:tblGrid>
                <a:gridCol w="2268238">
                  <a:extLst>
                    <a:ext uri="{9D8B030D-6E8A-4147-A177-3AD203B41FA5}">
                      <a16:colId xmlns:a16="http://schemas.microsoft.com/office/drawing/2014/main" val="163424135"/>
                    </a:ext>
                  </a:extLst>
                </a:gridCol>
                <a:gridCol w="2268238">
                  <a:extLst>
                    <a:ext uri="{9D8B030D-6E8A-4147-A177-3AD203B41FA5}">
                      <a16:colId xmlns:a16="http://schemas.microsoft.com/office/drawing/2014/main" val="2914653272"/>
                    </a:ext>
                  </a:extLst>
                </a:gridCol>
                <a:gridCol w="3664078">
                  <a:extLst>
                    <a:ext uri="{9D8B030D-6E8A-4147-A177-3AD203B41FA5}">
                      <a16:colId xmlns:a16="http://schemas.microsoft.com/office/drawing/2014/main" val="2989392811"/>
                    </a:ext>
                  </a:extLst>
                </a:gridCol>
                <a:gridCol w="3664078">
                  <a:extLst>
                    <a:ext uri="{9D8B030D-6E8A-4147-A177-3AD203B41FA5}">
                      <a16:colId xmlns:a16="http://schemas.microsoft.com/office/drawing/2014/main" val="183136744"/>
                    </a:ext>
                  </a:extLst>
                </a:gridCol>
              </a:tblGrid>
              <a:tr h="358143">
                <a:tc>
                  <a:txBody>
                    <a:bodyPr/>
                    <a:lstStyle/>
                    <a:p>
                      <a:pPr marL="0" marR="0">
                        <a:lnSpc>
                          <a:spcPct val="115000"/>
                        </a:lnSpc>
                        <a:spcAft>
                          <a:spcPts val="800"/>
                        </a:spcAft>
                        <a:buNone/>
                      </a:pPr>
                      <a:r>
                        <a:rPr lang="en-US" sz="1600" kern="100" dirty="0">
                          <a:effectLst/>
                        </a:rPr>
                        <a:t>HBCU AA</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0089" marR="60089" marT="0" marB="0"/>
                </a:tc>
                <a:tc>
                  <a:txBody>
                    <a:bodyPr/>
                    <a:lstStyle/>
                    <a:p>
                      <a:pPr marL="0" marR="0">
                        <a:lnSpc>
                          <a:spcPct val="115000"/>
                        </a:lnSpc>
                        <a:spcAft>
                          <a:spcPts val="800"/>
                        </a:spcAft>
                        <a:buNone/>
                      </a:pPr>
                      <a:r>
                        <a:rPr lang="en-US" sz="1600" kern="100">
                          <a:effectLst/>
                        </a:rPr>
                        <a:t>Subcontract capture under federal prime contractors</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60089" marR="60089" marT="0" marB="0"/>
                </a:tc>
                <a:tc>
                  <a:txBody>
                    <a:bodyPr/>
                    <a:lstStyle/>
                    <a:p>
                      <a:pPr marL="0" marR="0">
                        <a:lnSpc>
                          <a:spcPct val="115000"/>
                        </a:lnSpc>
                        <a:spcAft>
                          <a:spcPts val="800"/>
                        </a:spcAft>
                        <a:buNone/>
                      </a:pPr>
                      <a:r>
                        <a:rPr lang="en-US" sz="1600" kern="100">
                          <a:effectLst/>
                        </a:rPr>
                        <a:t>Identify contract and/or grant opportunities to present</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60089" marR="60089" marT="0" marB="0"/>
                </a:tc>
                <a:tc>
                  <a:txBody>
                    <a:bodyPr/>
                    <a:lstStyle/>
                    <a:p>
                      <a:pPr marL="0" marR="0">
                        <a:lnSpc>
                          <a:spcPct val="115000"/>
                        </a:lnSpc>
                        <a:spcAft>
                          <a:spcPts val="800"/>
                        </a:spcAft>
                        <a:buNone/>
                      </a:pPr>
                      <a:r>
                        <a:rPr lang="en-US" sz="1600" kern="100" dirty="0">
                          <a:effectLst/>
                        </a:rPr>
                        <a:t>Pending feedback from prime contractors</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0089" marR="60089" marT="0" marB="0"/>
                </a:tc>
                <a:extLst>
                  <a:ext uri="{0D108BD9-81ED-4DB2-BD59-A6C34878D82A}">
                    <a16:rowId xmlns:a16="http://schemas.microsoft.com/office/drawing/2014/main" val="1668037104"/>
                  </a:ext>
                </a:extLst>
              </a:tr>
              <a:tr h="358143">
                <a:tc>
                  <a:txBody>
                    <a:bodyPr/>
                    <a:lstStyle/>
                    <a:p>
                      <a:pPr marL="0" marR="0">
                        <a:lnSpc>
                          <a:spcPct val="115000"/>
                        </a:lnSpc>
                        <a:spcAft>
                          <a:spcPts val="800"/>
                        </a:spcAft>
                        <a:buNone/>
                      </a:pPr>
                      <a:r>
                        <a:rPr lang="en-US" sz="1600" kern="100">
                          <a:effectLst/>
                        </a:rPr>
                        <a:t>SOS</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60089" marR="60089" marT="0" marB="0"/>
                </a:tc>
                <a:tc>
                  <a:txBody>
                    <a:bodyPr/>
                    <a:lstStyle/>
                    <a:p>
                      <a:pPr marL="0" marR="0">
                        <a:lnSpc>
                          <a:spcPct val="115000"/>
                        </a:lnSpc>
                        <a:spcAft>
                          <a:spcPts val="800"/>
                        </a:spcAft>
                        <a:buNone/>
                      </a:pPr>
                      <a:r>
                        <a:rPr lang="en-US" sz="1600" kern="100">
                          <a:effectLst/>
                        </a:rPr>
                        <a:t>Leadership, Governance &amp; Compliance Training</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60089" marR="60089" marT="0" marB="0"/>
                </a:tc>
                <a:tc>
                  <a:txBody>
                    <a:bodyPr/>
                    <a:lstStyle/>
                    <a:p>
                      <a:pPr marL="0" marR="0">
                        <a:lnSpc>
                          <a:spcPct val="115000"/>
                        </a:lnSpc>
                        <a:spcAft>
                          <a:spcPts val="800"/>
                        </a:spcAft>
                        <a:buNone/>
                      </a:pPr>
                      <a:r>
                        <a:rPr lang="en-US" sz="1600" kern="100">
                          <a:effectLst/>
                        </a:rPr>
                        <a:t>Submitted the Patent Rights/Trade Mark</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60089" marR="60089" marT="0" marB="0"/>
                </a:tc>
                <a:tc>
                  <a:txBody>
                    <a:bodyPr/>
                    <a:lstStyle/>
                    <a:p>
                      <a:pPr marL="0" marR="0">
                        <a:lnSpc>
                          <a:spcPct val="115000"/>
                        </a:lnSpc>
                        <a:spcAft>
                          <a:spcPts val="800"/>
                        </a:spcAft>
                        <a:buNone/>
                      </a:pPr>
                      <a:r>
                        <a:rPr lang="en-US" sz="1600" kern="100">
                          <a:effectLst/>
                        </a:rPr>
                        <a:t>Secured Patent Rights/Trademark designation</a:t>
                      </a:r>
                      <a:endParaRPr lang="en-US" sz="1600" kern="100">
                        <a:effectLst/>
                        <a:latin typeface="Aptos" panose="020B0004020202020204" pitchFamily="34" charset="0"/>
                        <a:ea typeface="Aptos" panose="020B0004020202020204" pitchFamily="34" charset="0"/>
                        <a:cs typeface="Times New Roman" panose="02020603050405020304" pitchFamily="18" charset="0"/>
                      </a:endParaRPr>
                    </a:p>
                  </a:txBody>
                  <a:tcPr marL="60089" marR="60089" marT="0" marB="0"/>
                </a:tc>
                <a:extLst>
                  <a:ext uri="{0D108BD9-81ED-4DB2-BD59-A6C34878D82A}">
                    <a16:rowId xmlns:a16="http://schemas.microsoft.com/office/drawing/2014/main" val="4101746040"/>
                  </a:ext>
                </a:extLst>
              </a:tr>
              <a:tr h="367211">
                <a:tc>
                  <a:txBody>
                    <a:bodyPr/>
                    <a:lstStyle/>
                    <a:p>
                      <a:r>
                        <a:rPr lang="en-US" dirty="0"/>
                        <a:t>Fundraising + Marketing</a:t>
                      </a:r>
                    </a:p>
                  </a:txBody>
                  <a:tcPr/>
                </a:tc>
                <a:tc>
                  <a:txBody>
                    <a:bodyPr/>
                    <a:lstStyle/>
                    <a:p>
                      <a:pPr marL="0" marR="0">
                        <a:lnSpc>
                          <a:spcPct val="115000"/>
                        </a:lnSpc>
                        <a:spcAft>
                          <a:spcPts val="800"/>
                        </a:spcAft>
                        <a:buNone/>
                      </a:pPr>
                      <a:r>
                        <a:rPr lang="en-US" sz="1600" kern="100" dirty="0">
                          <a:effectLst/>
                        </a:rPr>
                        <a:t>$1.0 Billon Capitol Campaign</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0089" marR="60089" marT="0" marB="0"/>
                </a:tc>
                <a:tc>
                  <a:txBody>
                    <a:bodyPr/>
                    <a:lstStyle/>
                    <a:p>
                      <a:pPr marL="0" marR="0" lvl="0" indent="0">
                        <a:lnSpc>
                          <a:spcPct val="115000"/>
                        </a:lnSpc>
                        <a:buFont typeface="Symbol" panose="05050102010706020507" pitchFamily="18" charset="2"/>
                        <a:buNone/>
                      </a:pPr>
                      <a:r>
                        <a:rPr lang="en-US" sz="1600" kern="100" dirty="0">
                          <a:effectLst/>
                        </a:rPr>
                        <a:t>Currently in quiet period</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0089" marR="60089" marT="0" marB="0"/>
                </a:tc>
                <a:tc>
                  <a:txBody>
                    <a:bodyPr/>
                    <a:lstStyle/>
                    <a:p>
                      <a:pPr marL="0" marR="0" lvl="0" indent="0">
                        <a:lnSpc>
                          <a:spcPct val="115000"/>
                        </a:lnSpc>
                        <a:spcAft>
                          <a:spcPts val="800"/>
                        </a:spcAft>
                        <a:buFont typeface="Symbol" panose="05050102010706020507" pitchFamily="18" charset="2"/>
                        <a:buNone/>
                      </a:pPr>
                      <a:r>
                        <a:rPr lang="en-US" sz="1600" kern="100" dirty="0">
                          <a:effectLst/>
                        </a:rPr>
                        <a:t> Identification, qualification, cultivation, solicitation and stewardship</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0089" marR="60089" marT="0" marB="0"/>
                </a:tc>
                <a:extLst>
                  <a:ext uri="{0D108BD9-81ED-4DB2-BD59-A6C34878D82A}">
                    <a16:rowId xmlns:a16="http://schemas.microsoft.com/office/drawing/2014/main" val="2012386925"/>
                  </a:ext>
                </a:extLst>
              </a:tr>
            </a:tbl>
          </a:graphicData>
        </a:graphic>
      </p:graphicFrame>
      <p:graphicFrame>
        <p:nvGraphicFramePr>
          <p:cNvPr id="10" name="Table 9">
            <a:extLst>
              <a:ext uri="{FF2B5EF4-FFF2-40B4-BE49-F238E27FC236}">
                <a16:creationId xmlns:a16="http://schemas.microsoft.com/office/drawing/2014/main" id="{F140D8A5-9B85-C8AF-71B9-65B13E5B6BC6}"/>
              </a:ext>
            </a:extLst>
          </p:cNvPr>
          <p:cNvGraphicFramePr>
            <a:graphicFrameLocks noGrp="1"/>
          </p:cNvGraphicFramePr>
          <p:nvPr>
            <p:extLst>
              <p:ext uri="{D42A27DB-BD31-4B8C-83A1-F6EECF244321}">
                <p14:modId xmlns:p14="http://schemas.microsoft.com/office/powerpoint/2010/main" val="1494271814"/>
              </p:ext>
            </p:extLst>
          </p:nvPr>
        </p:nvGraphicFramePr>
        <p:xfrm>
          <a:off x="84712" y="1065325"/>
          <a:ext cx="11864632" cy="494525"/>
        </p:xfrm>
        <a:graphic>
          <a:graphicData uri="http://schemas.openxmlformats.org/drawingml/2006/table">
            <a:tbl>
              <a:tblPr firstRow="1" firstCol="1" bandRow="1"/>
              <a:tblGrid>
                <a:gridCol w="2268239">
                  <a:extLst>
                    <a:ext uri="{9D8B030D-6E8A-4147-A177-3AD203B41FA5}">
                      <a16:colId xmlns:a16="http://schemas.microsoft.com/office/drawing/2014/main" val="2277658011"/>
                    </a:ext>
                  </a:extLst>
                </a:gridCol>
                <a:gridCol w="2268239">
                  <a:extLst>
                    <a:ext uri="{9D8B030D-6E8A-4147-A177-3AD203B41FA5}">
                      <a16:colId xmlns:a16="http://schemas.microsoft.com/office/drawing/2014/main" val="2349188298"/>
                    </a:ext>
                  </a:extLst>
                </a:gridCol>
                <a:gridCol w="3664077">
                  <a:extLst>
                    <a:ext uri="{9D8B030D-6E8A-4147-A177-3AD203B41FA5}">
                      <a16:colId xmlns:a16="http://schemas.microsoft.com/office/drawing/2014/main" val="1093644115"/>
                    </a:ext>
                  </a:extLst>
                </a:gridCol>
                <a:gridCol w="3664077">
                  <a:extLst>
                    <a:ext uri="{9D8B030D-6E8A-4147-A177-3AD203B41FA5}">
                      <a16:colId xmlns:a16="http://schemas.microsoft.com/office/drawing/2014/main" val="3968315810"/>
                    </a:ext>
                  </a:extLst>
                </a:gridCol>
              </a:tblGrid>
              <a:tr h="494525">
                <a:tc>
                  <a:txBody>
                    <a:bodyPr/>
                    <a:lstStyle/>
                    <a:p>
                      <a:pPr marL="228600" marR="0" algn="ctr">
                        <a:lnSpc>
                          <a:spcPct val="115000"/>
                        </a:lnSpc>
                        <a:spcAft>
                          <a:spcPts val="800"/>
                        </a:spcAft>
                        <a:buNone/>
                      </a:pPr>
                      <a:r>
                        <a:rPr lang="en-US" sz="1400" b="1" kern="100">
                          <a:solidFill>
                            <a:srgbClr val="FFFFFF"/>
                          </a:solidFill>
                          <a:effectLst/>
                          <a:latin typeface="+mn-lt"/>
                          <a:ea typeface="Aptos" panose="020B0004020202020204" pitchFamily="34" charset="0"/>
                          <a:cs typeface="Times New Roman" panose="02020603050405020304" pitchFamily="18" charset="0"/>
                        </a:rPr>
                        <a:t>Program Area/Title</a:t>
                      </a:r>
                      <a:endParaRPr lang="en-US" sz="1400" kern="100">
                        <a:effectLst/>
                        <a:latin typeface="+mn-lt"/>
                        <a:ea typeface="Aptos" panose="020B0004020202020204" pitchFamily="34" charset="0"/>
                        <a:cs typeface="Times New Roman" panose="02020603050405020304" pitchFamily="18" charset="0"/>
                      </a:endParaRPr>
                    </a:p>
                  </a:txBody>
                  <a:tcPr marL="60089" marR="60089" marT="0" marB="0" anchor="ctr">
                    <a:lnL w="12700" cap="flat" cmpd="sng" algn="ctr">
                      <a:solidFill>
                        <a:srgbClr val="196B24"/>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196B24"/>
                    </a:solidFill>
                  </a:tcPr>
                </a:tc>
                <a:tc>
                  <a:txBody>
                    <a:bodyPr/>
                    <a:lstStyle/>
                    <a:p>
                      <a:pPr marL="228600" marR="0" algn="ctr">
                        <a:lnSpc>
                          <a:spcPct val="115000"/>
                        </a:lnSpc>
                        <a:spcAft>
                          <a:spcPts val="800"/>
                        </a:spcAft>
                        <a:buNone/>
                      </a:pPr>
                      <a:r>
                        <a:rPr lang="en-US" sz="1400" b="1" kern="100">
                          <a:solidFill>
                            <a:srgbClr val="FFFFFF"/>
                          </a:solidFill>
                          <a:effectLst/>
                          <a:latin typeface="+mn-lt"/>
                          <a:ea typeface="Aptos" panose="020B0004020202020204" pitchFamily="34" charset="0"/>
                          <a:cs typeface="Times New Roman" panose="02020603050405020304" pitchFamily="18" charset="0"/>
                        </a:rPr>
                        <a:t>Program Goals by Activities</a:t>
                      </a:r>
                      <a:endParaRPr lang="en-US" sz="1400" kern="100">
                        <a:effectLst/>
                        <a:latin typeface="+mn-lt"/>
                        <a:ea typeface="Aptos" panose="020B0004020202020204" pitchFamily="34" charset="0"/>
                        <a:cs typeface="Times New Roman" panose="02020603050405020304" pitchFamily="18" charset="0"/>
                      </a:endParaRPr>
                    </a:p>
                  </a:txBody>
                  <a:tcPr marL="60089" marR="60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196B24"/>
                    </a:solidFill>
                  </a:tcPr>
                </a:tc>
                <a:tc>
                  <a:txBody>
                    <a:bodyPr/>
                    <a:lstStyle/>
                    <a:p>
                      <a:pPr marL="228600" marR="0" algn="ctr">
                        <a:lnSpc>
                          <a:spcPct val="115000"/>
                        </a:lnSpc>
                        <a:spcAft>
                          <a:spcPts val="800"/>
                        </a:spcAft>
                        <a:buNone/>
                      </a:pPr>
                      <a:r>
                        <a:rPr lang="en-US" sz="1400" b="1" kern="100" dirty="0">
                          <a:solidFill>
                            <a:srgbClr val="FFFFFF"/>
                          </a:solidFill>
                          <a:effectLst/>
                          <a:latin typeface="+mn-lt"/>
                          <a:ea typeface="Aptos" panose="020B0004020202020204" pitchFamily="34" charset="0"/>
                          <a:cs typeface="Times New Roman" panose="02020603050405020304" pitchFamily="18" charset="0"/>
                        </a:rPr>
                        <a:t>Activities</a:t>
                      </a:r>
                      <a:endParaRPr lang="en-US" sz="1400" kern="100" dirty="0">
                        <a:effectLst/>
                        <a:latin typeface="+mn-lt"/>
                        <a:ea typeface="Aptos" panose="020B0004020202020204" pitchFamily="34" charset="0"/>
                        <a:cs typeface="Times New Roman" panose="02020603050405020304" pitchFamily="18" charset="0"/>
                      </a:endParaRPr>
                    </a:p>
                  </a:txBody>
                  <a:tcPr marL="60089" marR="6008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196B24"/>
                    </a:solidFill>
                  </a:tcPr>
                </a:tc>
                <a:tc>
                  <a:txBody>
                    <a:bodyPr/>
                    <a:lstStyle/>
                    <a:p>
                      <a:pPr marL="228600" marR="0" algn="ctr">
                        <a:lnSpc>
                          <a:spcPct val="115000"/>
                        </a:lnSpc>
                        <a:spcAft>
                          <a:spcPts val="800"/>
                        </a:spcAft>
                        <a:buNone/>
                      </a:pPr>
                      <a:r>
                        <a:rPr lang="en-US" sz="1400" b="1" kern="100" dirty="0">
                          <a:solidFill>
                            <a:srgbClr val="FFFFFF"/>
                          </a:solidFill>
                          <a:effectLst/>
                          <a:latin typeface="+mn-lt"/>
                          <a:ea typeface="Aptos" panose="020B0004020202020204" pitchFamily="34" charset="0"/>
                          <a:cs typeface="Times New Roman" panose="02020603050405020304" pitchFamily="18" charset="0"/>
                        </a:rPr>
                        <a:t>Metrics</a:t>
                      </a:r>
                      <a:endParaRPr lang="en-US" sz="1400" kern="100" dirty="0">
                        <a:effectLst/>
                        <a:latin typeface="+mn-lt"/>
                        <a:ea typeface="Aptos" panose="020B0004020202020204" pitchFamily="34" charset="0"/>
                        <a:cs typeface="Times New Roman" panose="02020603050405020304" pitchFamily="18" charset="0"/>
                      </a:endParaRPr>
                    </a:p>
                  </a:txBody>
                  <a:tcPr marL="60089" marR="60089" marT="0" marB="0" anchor="ctr">
                    <a:lnL w="12700" cap="flat" cmpd="sng" algn="ctr">
                      <a:solidFill>
                        <a:srgbClr val="000000"/>
                      </a:solidFill>
                      <a:prstDash val="solid"/>
                      <a:round/>
                      <a:headEnd type="none" w="med" len="med"/>
                      <a:tailEnd type="none" w="med" len="med"/>
                    </a:lnL>
                    <a:lnR w="12700" cap="flat" cmpd="sng" algn="ctr">
                      <a:solidFill>
                        <a:srgbClr val="196B24"/>
                      </a:solidFill>
                      <a:prstDash val="solid"/>
                      <a:round/>
                      <a:headEnd type="none" w="med" len="med"/>
                      <a:tailEnd type="none" w="med" len="med"/>
                    </a:lnR>
                    <a:lnT w="12700" cap="flat" cmpd="sng" algn="ctr">
                      <a:solidFill>
                        <a:srgbClr val="196B24"/>
                      </a:solidFill>
                      <a:prstDash val="solid"/>
                      <a:round/>
                      <a:headEnd type="none" w="med" len="med"/>
                      <a:tailEnd type="none" w="med" len="med"/>
                    </a:lnT>
                    <a:lnB w="12700" cap="flat" cmpd="sng" algn="ctr">
                      <a:solidFill>
                        <a:srgbClr val="196B24"/>
                      </a:solidFill>
                      <a:prstDash val="solid"/>
                      <a:round/>
                      <a:headEnd type="none" w="med" len="med"/>
                      <a:tailEnd type="none" w="med" len="med"/>
                    </a:lnB>
                    <a:solidFill>
                      <a:srgbClr val="196B24"/>
                    </a:solidFill>
                  </a:tcPr>
                </a:tc>
                <a:extLst>
                  <a:ext uri="{0D108BD9-81ED-4DB2-BD59-A6C34878D82A}">
                    <a16:rowId xmlns:a16="http://schemas.microsoft.com/office/drawing/2014/main" val="1211518397"/>
                  </a:ext>
                </a:extLst>
              </a:tr>
            </a:tbl>
          </a:graphicData>
        </a:graphic>
      </p:graphicFrame>
    </p:spTree>
    <p:extLst>
      <p:ext uri="{BB962C8B-B14F-4D97-AF65-F5344CB8AC3E}">
        <p14:creationId xmlns:p14="http://schemas.microsoft.com/office/powerpoint/2010/main" val="2788818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4B84AC-DF58-3478-A4AC-147AE20A1838}"/>
            </a:ext>
          </a:extLst>
        </p:cNvPr>
        <p:cNvGrpSpPr/>
        <p:nvPr/>
      </p:nvGrpSpPr>
      <p:grpSpPr>
        <a:xfrm>
          <a:off x="0" y="0"/>
          <a:ext cx="0" cy="0"/>
          <a:chOff x="0" y="0"/>
          <a:chExt cx="0" cy="0"/>
        </a:xfrm>
      </p:grpSpPr>
      <p:pic>
        <p:nvPicPr>
          <p:cNvPr id="3" name="Picture 2" descr="A logo with green leaves&#10;&#10;AI-generated content may be incorrect.">
            <a:extLst>
              <a:ext uri="{FF2B5EF4-FFF2-40B4-BE49-F238E27FC236}">
                <a16:creationId xmlns:a16="http://schemas.microsoft.com/office/drawing/2014/main" id="{3C33B177-3236-6322-F2F3-788614069C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712" y="98854"/>
            <a:ext cx="2518960" cy="830997"/>
          </a:xfrm>
          <a:prstGeom prst="rect">
            <a:avLst/>
          </a:prstGeom>
        </p:spPr>
      </p:pic>
      <p:sp>
        <p:nvSpPr>
          <p:cNvPr id="5" name="Slide Number Placeholder 4">
            <a:extLst>
              <a:ext uri="{FF2B5EF4-FFF2-40B4-BE49-F238E27FC236}">
                <a16:creationId xmlns:a16="http://schemas.microsoft.com/office/drawing/2014/main" id="{B0F28C7A-13DA-AF62-8C64-7FE0CFAD2489}"/>
              </a:ext>
            </a:extLst>
          </p:cNvPr>
          <p:cNvSpPr>
            <a:spLocks noGrp="1"/>
          </p:cNvSpPr>
          <p:nvPr>
            <p:ph type="sldNum" sz="quarter" idx="12"/>
          </p:nvPr>
        </p:nvSpPr>
        <p:spPr>
          <a:xfrm>
            <a:off x="11794524" y="6652562"/>
            <a:ext cx="397476" cy="164156"/>
          </a:xfrm>
        </p:spPr>
        <p:txBody>
          <a:bodyPr/>
          <a:lstStyle/>
          <a:p>
            <a:fld id="{28EFDFDE-FDA5-4061-BA84-300E4E097FAF}" type="slidenum">
              <a:rPr lang="en-US" smtClean="0"/>
              <a:t>10</a:t>
            </a:fld>
            <a:endParaRPr lang="en-US" dirty="0"/>
          </a:p>
        </p:txBody>
      </p:sp>
      <p:sp>
        <p:nvSpPr>
          <p:cNvPr id="60" name="TextBox 59">
            <a:extLst>
              <a:ext uri="{FF2B5EF4-FFF2-40B4-BE49-F238E27FC236}">
                <a16:creationId xmlns:a16="http://schemas.microsoft.com/office/drawing/2014/main" id="{7347D588-FDD5-5489-E228-6D95BF67F3F5}"/>
              </a:ext>
            </a:extLst>
          </p:cNvPr>
          <p:cNvSpPr txBox="1"/>
          <p:nvPr/>
        </p:nvSpPr>
        <p:spPr>
          <a:xfrm>
            <a:off x="3111005" y="21030"/>
            <a:ext cx="6130267" cy="461665"/>
          </a:xfrm>
          <a:prstGeom prst="rect">
            <a:avLst/>
          </a:prstGeom>
          <a:noFill/>
        </p:spPr>
        <p:txBody>
          <a:bodyPr wrap="square" rtlCol="0">
            <a:spAutoFit/>
          </a:bodyPr>
          <a:lstStyle/>
          <a:p>
            <a:pPr algn="ctr"/>
            <a:r>
              <a:rPr lang="en-US" sz="2400" b="1" dirty="0"/>
              <a:t>NHBCUAAF: State of the Foundation</a:t>
            </a:r>
          </a:p>
        </p:txBody>
      </p:sp>
      <p:pic>
        <p:nvPicPr>
          <p:cNvPr id="4" name="Picture 3">
            <a:extLst>
              <a:ext uri="{FF2B5EF4-FFF2-40B4-BE49-F238E27FC236}">
                <a16:creationId xmlns:a16="http://schemas.microsoft.com/office/drawing/2014/main" id="{ED299A9C-185E-F6E3-2091-34A1F916D4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30829" y="41282"/>
            <a:ext cx="1618515" cy="882826"/>
          </a:xfrm>
          <a:prstGeom prst="rect">
            <a:avLst/>
          </a:prstGeom>
        </p:spPr>
      </p:pic>
      <p:sp>
        <p:nvSpPr>
          <p:cNvPr id="7" name="TextBox 6">
            <a:extLst>
              <a:ext uri="{FF2B5EF4-FFF2-40B4-BE49-F238E27FC236}">
                <a16:creationId xmlns:a16="http://schemas.microsoft.com/office/drawing/2014/main" id="{2D29428B-1AF3-F1AA-3D11-BAA26B6308F0}"/>
              </a:ext>
            </a:extLst>
          </p:cNvPr>
          <p:cNvSpPr txBox="1"/>
          <p:nvPr/>
        </p:nvSpPr>
        <p:spPr>
          <a:xfrm>
            <a:off x="4571191" y="573955"/>
            <a:ext cx="3125751" cy="400110"/>
          </a:xfrm>
          <a:prstGeom prst="rect">
            <a:avLst/>
          </a:prstGeom>
          <a:noFill/>
        </p:spPr>
        <p:txBody>
          <a:bodyPr wrap="square" rtlCol="0">
            <a:spAutoFit/>
          </a:bodyPr>
          <a:lstStyle/>
          <a:p>
            <a:pPr algn="ctr"/>
            <a:r>
              <a:rPr lang="en-US" sz="2000" b="1" dirty="0"/>
              <a:t>2027 Planned Activity</a:t>
            </a:r>
          </a:p>
        </p:txBody>
      </p:sp>
      <p:sp>
        <p:nvSpPr>
          <p:cNvPr id="6" name="TextBox 5">
            <a:extLst>
              <a:ext uri="{FF2B5EF4-FFF2-40B4-BE49-F238E27FC236}">
                <a16:creationId xmlns:a16="http://schemas.microsoft.com/office/drawing/2014/main" id="{BF81FF46-D99E-4EF7-4A16-C666FE4B7E47}"/>
              </a:ext>
            </a:extLst>
          </p:cNvPr>
          <p:cNvSpPr txBox="1"/>
          <p:nvPr/>
        </p:nvSpPr>
        <p:spPr>
          <a:xfrm>
            <a:off x="321074" y="1105231"/>
            <a:ext cx="10935071" cy="4933915"/>
          </a:xfrm>
          <a:prstGeom prst="rect">
            <a:avLst/>
          </a:prstGeom>
          <a:noFill/>
        </p:spPr>
        <p:txBody>
          <a:bodyPr wrap="square">
            <a:spAutoFit/>
          </a:bodyPr>
          <a:lstStyle/>
          <a:p>
            <a:pPr marL="342900" marR="0" lvl="0" indent="-342900">
              <a:lnSpc>
                <a:spcPct val="200000"/>
              </a:lnSpc>
              <a:buFont typeface="Wingdings" panose="05000000000000000000" pitchFamily="2" charset="2"/>
              <a:buChar char="Ø"/>
            </a:pPr>
            <a:r>
              <a:rPr lang="en-US" sz="2000" b="1" kern="100" dirty="0">
                <a:effectLst/>
                <a:ea typeface="Aptos" panose="020B0004020202020204" pitchFamily="34" charset="0"/>
                <a:cs typeface="Times New Roman" panose="02020603050405020304" pitchFamily="18" charset="0"/>
              </a:rPr>
              <a:t>Integrate the findings from ‘Proof of Promise’ survey report into 2027 planning activities</a:t>
            </a:r>
          </a:p>
          <a:p>
            <a:pPr marL="342900" marR="0" lvl="0" indent="-342900">
              <a:lnSpc>
                <a:spcPct val="200000"/>
              </a:lnSpc>
              <a:buFont typeface="Wingdings" panose="05000000000000000000" pitchFamily="2" charset="2"/>
              <a:buChar char="Ø"/>
            </a:pPr>
            <a:r>
              <a:rPr lang="en-US" sz="2000" b="1" kern="100" dirty="0">
                <a:effectLst/>
                <a:ea typeface="Aptos" panose="020B0004020202020204" pitchFamily="34" charset="0"/>
                <a:cs typeface="Times New Roman" panose="02020603050405020304" pitchFamily="18" charset="0"/>
              </a:rPr>
              <a:t>Develop an organizational intelligence hub and standards repository/library </a:t>
            </a:r>
          </a:p>
          <a:p>
            <a:pPr marL="342900" marR="0" lvl="0" indent="-342900">
              <a:lnSpc>
                <a:spcPct val="200000"/>
              </a:lnSpc>
              <a:buFont typeface="Wingdings" panose="05000000000000000000" pitchFamily="2" charset="2"/>
              <a:buChar char="Ø"/>
            </a:pPr>
            <a:r>
              <a:rPr lang="en-US" sz="2000" b="1" kern="100" dirty="0">
                <a:effectLst/>
                <a:ea typeface="Aptos" panose="020B0004020202020204" pitchFamily="34" charset="0"/>
                <a:cs typeface="Times New Roman" panose="02020603050405020304" pitchFamily="18" charset="0"/>
              </a:rPr>
              <a:t>Membership:  </a:t>
            </a:r>
            <a:r>
              <a:rPr lang="en-US" sz="2000" kern="100" dirty="0">
                <a:effectLst/>
                <a:ea typeface="Aptos" panose="020B0004020202020204" pitchFamily="34" charset="0"/>
                <a:cs typeface="Times New Roman" panose="02020603050405020304" pitchFamily="18" charset="0"/>
              </a:rPr>
              <a:t>Refine membership capture and retention strategies</a:t>
            </a:r>
          </a:p>
          <a:p>
            <a:pPr marL="342900" marR="0" lvl="0" indent="-342900">
              <a:lnSpc>
                <a:spcPct val="200000"/>
              </a:lnSpc>
              <a:buFont typeface="Wingdings" panose="05000000000000000000" pitchFamily="2" charset="2"/>
              <a:buChar char="Ø"/>
            </a:pPr>
            <a:r>
              <a:rPr lang="en-US" sz="2000" b="1" kern="100" dirty="0">
                <a:effectLst/>
                <a:ea typeface="Aptos" panose="020B0004020202020204" pitchFamily="34" charset="0"/>
                <a:cs typeface="Times New Roman" panose="02020603050405020304" pitchFamily="18" charset="0"/>
              </a:rPr>
              <a:t>Student Engagement:  </a:t>
            </a:r>
            <a:r>
              <a:rPr lang="en-US" sz="2000" kern="100" dirty="0">
                <a:effectLst/>
                <a:ea typeface="Aptos" panose="020B0004020202020204" pitchFamily="34" charset="0"/>
                <a:cs typeface="Times New Roman" panose="02020603050405020304" pitchFamily="18" charset="0"/>
              </a:rPr>
              <a:t>Continue employment &amp; mentoring</a:t>
            </a:r>
          </a:p>
          <a:p>
            <a:pPr marL="342900" marR="0" lvl="0" indent="-342900">
              <a:lnSpc>
                <a:spcPct val="200000"/>
              </a:lnSpc>
              <a:buFont typeface="Wingdings" panose="05000000000000000000" pitchFamily="2" charset="2"/>
              <a:buChar char="Ø"/>
            </a:pPr>
            <a:r>
              <a:rPr lang="en-US" sz="2000" b="1" kern="100" dirty="0">
                <a:effectLst/>
                <a:ea typeface="Aptos" panose="020B0004020202020204" pitchFamily="34" charset="0"/>
                <a:cs typeface="Times New Roman" panose="02020603050405020304" pitchFamily="18" charset="0"/>
              </a:rPr>
              <a:t>Student Engagement:  </a:t>
            </a:r>
            <a:r>
              <a:rPr lang="en-US" sz="2000" kern="100" dirty="0">
                <a:effectLst/>
                <a:ea typeface="Aptos" panose="020B0004020202020204" pitchFamily="34" charset="0"/>
                <a:cs typeface="Times New Roman" panose="02020603050405020304" pitchFamily="18" charset="0"/>
              </a:rPr>
              <a:t>Continue civic engagement and advocacy</a:t>
            </a:r>
          </a:p>
          <a:p>
            <a:pPr marL="342900" marR="0" lvl="0" indent="-342900">
              <a:lnSpc>
                <a:spcPct val="200000"/>
              </a:lnSpc>
              <a:buFont typeface="Wingdings" panose="05000000000000000000" pitchFamily="2" charset="2"/>
              <a:buChar char="Ø"/>
            </a:pPr>
            <a:r>
              <a:rPr lang="en-US" sz="2000" b="1" kern="100" dirty="0">
                <a:effectLst/>
                <a:ea typeface="Aptos" panose="020B0004020202020204" pitchFamily="34" charset="0"/>
                <a:cs typeface="Times New Roman" panose="02020603050405020304" pitchFamily="18" charset="0"/>
              </a:rPr>
              <a:t>HBCUAA: </a:t>
            </a:r>
            <a:r>
              <a:rPr lang="en-US" sz="2000" kern="100" dirty="0">
                <a:effectLst/>
                <a:ea typeface="Aptos" panose="020B0004020202020204" pitchFamily="34" charset="0"/>
                <a:cs typeface="Times New Roman" panose="02020603050405020304" pitchFamily="18" charset="0"/>
              </a:rPr>
              <a:t>Continue prime and/or subcontract capture under federal prime contractors</a:t>
            </a:r>
          </a:p>
          <a:p>
            <a:pPr marL="342900" marR="0" lvl="0" indent="-342900">
              <a:lnSpc>
                <a:spcPct val="200000"/>
              </a:lnSpc>
              <a:buFont typeface="Wingdings" panose="05000000000000000000" pitchFamily="2" charset="2"/>
              <a:buChar char="Ø"/>
            </a:pPr>
            <a:r>
              <a:rPr lang="en-US" sz="2000" b="1" kern="100" dirty="0">
                <a:effectLst/>
                <a:ea typeface="Aptos" panose="020B0004020202020204" pitchFamily="34" charset="0"/>
                <a:cs typeface="Times New Roman" panose="02020603050405020304" pitchFamily="18" charset="0"/>
              </a:rPr>
              <a:t>Continue SOS Leadership, Governance &amp; Compliance Training </a:t>
            </a:r>
            <a:endParaRPr lang="en-US" sz="2000" kern="100" dirty="0">
              <a:effectLst/>
              <a:ea typeface="Aptos" panose="020B0004020202020204" pitchFamily="34" charset="0"/>
              <a:cs typeface="Times New Roman" panose="02020603050405020304" pitchFamily="18" charset="0"/>
            </a:endParaRPr>
          </a:p>
          <a:p>
            <a:pPr marL="342900" marR="0" lvl="0" indent="-342900">
              <a:lnSpc>
                <a:spcPct val="200000"/>
              </a:lnSpc>
              <a:spcAft>
                <a:spcPts val="800"/>
              </a:spcAft>
              <a:buFont typeface="Wingdings" panose="05000000000000000000" pitchFamily="2" charset="2"/>
              <a:buChar char="Ø"/>
            </a:pPr>
            <a:r>
              <a:rPr lang="en-US" sz="2000" b="1" kern="100" dirty="0">
                <a:effectLst/>
                <a:ea typeface="Aptos" panose="020B0004020202020204" pitchFamily="34" charset="0"/>
                <a:cs typeface="Times New Roman" panose="02020603050405020304" pitchFamily="18" charset="0"/>
              </a:rPr>
              <a:t>Fundraising + Marketing:  </a:t>
            </a:r>
            <a:r>
              <a:rPr lang="en-US" sz="2000" kern="100" dirty="0">
                <a:effectLst/>
                <a:ea typeface="Aptos" panose="020B0004020202020204" pitchFamily="34" charset="0"/>
                <a:cs typeface="Times New Roman" panose="02020603050405020304" pitchFamily="18" charset="0"/>
              </a:rPr>
              <a:t>Continue $1.0 Billion Endowment Campaign</a:t>
            </a:r>
          </a:p>
        </p:txBody>
      </p:sp>
      <p:sp>
        <p:nvSpPr>
          <p:cNvPr id="8" name="Rectangle: Rounded Corners 7">
            <a:extLst>
              <a:ext uri="{FF2B5EF4-FFF2-40B4-BE49-F238E27FC236}">
                <a16:creationId xmlns:a16="http://schemas.microsoft.com/office/drawing/2014/main" id="{24052C10-6883-D82E-3B1F-F78077EBCFEF}"/>
              </a:ext>
            </a:extLst>
          </p:cNvPr>
          <p:cNvSpPr/>
          <p:nvPr/>
        </p:nvSpPr>
        <p:spPr>
          <a:xfrm>
            <a:off x="3983327" y="6231151"/>
            <a:ext cx="4584025" cy="372128"/>
          </a:xfrm>
          <a:prstGeom prst="roundRect">
            <a:avLst/>
          </a:prstGeom>
          <a:solidFill>
            <a:schemeClr val="accent6">
              <a:lumMod val="50000"/>
            </a:schemeClr>
          </a:solidFill>
          <a:scene3d>
            <a:camera prst="orthographicFront"/>
            <a:lightRig rig="threePt" dir="t"/>
          </a:scene3d>
          <a:sp3d>
            <a:bevelT w="165100" prst="coolSlan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i="1" dirty="0"/>
              <a:t>Continue to build on the foundation</a:t>
            </a:r>
          </a:p>
        </p:txBody>
      </p:sp>
    </p:spTree>
    <p:extLst>
      <p:ext uri="{BB962C8B-B14F-4D97-AF65-F5344CB8AC3E}">
        <p14:creationId xmlns:p14="http://schemas.microsoft.com/office/powerpoint/2010/main" val="4219622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FCAA4-3906-01FA-D84E-60654533B69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5967748-61A0-FD29-DBA1-59023C3D7A7F}"/>
              </a:ext>
            </a:extLst>
          </p:cNvPr>
          <p:cNvSpPr>
            <a:spLocks noGrp="1"/>
          </p:cNvSpPr>
          <p:nvPr>
            <p:ph type="sldNum" sz="quarter" idx="12"/>
          </p:nvPr>
        </p:nvSpPr>
        <p:spPr/>
        <p:txBody>
          <a:bodyPr/>
          <a:lstStyle/>
          <a:p>
            <a:fld id="{28EFDFDE-FDA5-4061-BA84-300E4E097FAF}" type="slidenum">
              <a:rPr lang="en-US" smtClean="0"/>
              <a:t>11</a:t>
            </a:fld>
            <a:endParaRPr lang="en-US"/>
          </a:p>
        </p:txBody>
      </p:sp>
      <p:pic>
        <p:nvPicPr>
          <p:cNvPr id="10" name="Picture 9" descr="image.png">
            <a:extLst>
              <a:ext uri="{FF2B5EF4-FFF2-40B4-BE49-F238E27FC236}">
                <a16:creationId xmlns:a16="http://schemas.microsoft.com/office/drawing/2014/main" id="{0F13E1C6-D829-B4E4-31F5-9A70A0C921B9}"/>
              </a:ext>
            </a:extLst>
          </p:cNvPr>
          <p:cNvPicPr>
            <a:picLocks noChangeAspect="1"/>
          </p:cNvPicPr>
          <p:nvPr/>
        </p:nvPicPr>
        <p:blipFill>
          <a:blip r:embed="rId2"/>
          <a:stretch>
            <a:fillRect/>
          </a:stretch>
        </p:blipFill>
        <p:spPr>
          <a:xfrm>
            <a:off x="0" y="0"/>
            <a:ext cx="12192000" cy="6858000"/>
          </a:xfrm>
          <a:prstGeom prst="rect">
            <a:avLst/>
          </a:prstGeom>
        </p:spPr>
      </p:pic>
      <p:sp>
        <p:nvSpPr>
          <p:cNvPr id="16" name="TextBox 15">
            <a:extLst>
              <a:ext uri="{FF2B5EF4-FFF2-40B4-BE49-F238E27FC236}">
                <a16:creationId xmlns:a16="http://schemas.microsoft.com/office/drawing/2014/main" id="{968227DF-6F3D-4104-EF8A-093121E68F29}"/>
              </a:ext>
            </a:extLst>
          </p:cNvPr>
          <p:cNvSpPr txBox="1"/>
          <p:nvPr/>
        </p:nvSpPr>
        <p:spPr>
          <a:xfrm>
            <a:off x="3508234" y="1897527"/>
            <a:ext cx="5363918" cy="646331"/>
          </a:xfrm>
          <a:prstGeom prst="rect">
            <a:avLst/>
          </a:prstGeom>
          <a:noFill/>
        </p:spPr>
        <p:txBody>
          <a:bodyPr wrap="square" lIns="0" tIns="0" rIns="0" bIns="0" anchor="t">
            <a:spAutoFit/>
          </a:bodyPr>
          <a:lstStyle/>
          <a:p>
            <a:pPr algn="ctr"/>
            <a:r>
              <a:rPr lang="en-US" sz="4200" b="1" i="0" u="none" dirty="0">
                <a:solidFill>
                  <a:srgbClr val="FFFFFF"/>
                </a:solidFill>
                <a:latin typeface="Plus Jakarta Sans"/>
              </a:rPr>
              <a:t>Discussion &amp; </a:t>
            </a:r>
            <a:r>
              <a:rPr sz="4200" b="1" i="0" u="none" dirty="0">
                <a:solidFill>
                  <a:srgbClr val="FFFFFF"/>
                </a:solidFill>
                <a:latin typeface="Plus Jakarta Sans"/>
              </a:rPr>
              <a:t>Questions</a:t>
            </a:r>
          </a:p>
        </p:txBody>
      </p:sp>
      <p:sp>
        <p:nvSpPr>
          <p:cNvPr id="18" name="TextBox 17">
            <a:extLst>
              <a:ext uri="{FF2B5EF4-FFF2-40B4-BE49-F238E27FC236}">
                <a16:creationId xmlns:a16="http://schemas.microsoft.com/office/drawing/2014/main" id="{3D30B5BE-2126-8B2F-270E-36A88C81EACE}"/>
              </a:ext>
            </a:extLst>
          </p:cNvPr>
          <p:cNvSpPr txBox="1"/>
          <p:nvPr/>
        </p:nvSpPr>
        <p:spPr>
          <a:xfrm>
            <a:off x="2183031" y="2903731"/>
            <a:ext cx="8161122" cy="296300"/>
          </a:xfrm>
          <a:prstGeom prst="rect">
            <a:avLst/>
          </a:prstGeom>
          <a:noFill/>
        </p:spPr>
        <p:txBody>
          <a:bodyPr wrap="square" lIns="0" tIns="0" rIns="0" bIns="0" anchor="t">
            <a:spAutoFit/>
          </a:bodyPr>
          <a:lstStyle/>
          <a:p>
            <a:pPr algn="ctr">
              <a:lnSpc>
                <a:spcPts val="2475"/>
              </a:lnSpc>
            </a:pPr>
            <a:r>
              <a:rPr sz="1650" b="0" i="0" u="none" dirty="0">
                <a:solidFill>
                  <a:srgbClr val="E2E8F0"/>
                </a:solidFill>
                <a:latin typeface="Inter"/>
              </a:rPr>
              <a:t>Thank you for your dedication to empowering HBCUs and supporting our alumni leaders.</a:t>
            </a:r>
          </a:p>
        </p:txBody>
      </p:sp>
      <p:pic>
        <p:nvPicPr>
          <p:cNvPr id="4" name="Picture 3" descr="A logo with green leaves&#10;&#10;AI-generated content may be incorrect.">
            <a:extLst>
              <a:ext uri="{FF2B5EF4-FFF2-40B4-BE49-F238E27FC236}">
                <a16:creationId xmlns:a16="http://schemas.microsoft.com/office/drawing/2014/main" id="{EA8400C5-126A-9B12-AE46-E6C9537DFE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99" y="-4"/>
            <a:ext cx="2518960" cy="830997"/>
          </a:xfrm>
          <a:prstGeom prst="rect">
            <a:avLst/>
          </a:prstGeom>
        </p:spPr>
      </p:pic>
      <p:pic>
        <p:nvPicPr>
          <p:cNvPr id="20" name="Graphic 19" descr="Customer review outline">
            <a:extLst>
              <a:ext uri="{FF2B5EF4-FFF2-40B4-BE49-F238E27FC236}">
                <a16:creationId xmlns:a16="http://schemas.microsoft.com/office/drawing/2014/main" id="{ECDFC7A7-FE05-8A5A-52FC-B8E220467B3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478278" y="4104298"/>
            <a:ext cx="1531692" cy="1531692"/>
          </a:xfrm>
          <a:prstGeom prst="rect">
            <a:avLst/>
          </a:prstGeom>
        </p:spPr>
      </p:pic>
      <p:pic>
        <p:nvPicPr>
          <p:cNvPr id="22" name="Graphic 21" descr="Person with idea outline">
            <a:extLst>
              <a:ext uri="{FF2B5EF4-FFF2-40B4-BE49-F238E27FC236}">
                <a16:creationId xmlns:a16="http://schemas.microsoft.com/office/drawing/2014/main" id="{6409E258-5DA3-DEDE-DA81-0B5E6CDC12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367736" y="4104298"/>
            <a:ext cx="1433721" cy="1433721"/>
          </a:xfrm>
          <a:prstGeom prst="rect">
            <a:avLst/>
          </a:prstGeom>
        </p:spPr>
      </p:pic>
      <p:pic>
        <p:nvPicPr>
          <p:cNvPr id="24" name="Graphic 23" descr="Questions outline">
            <a:extLst>
              <a:ext uri="{FF2B5EF4-FFF2-40B4-BE49-F238E27FC236}">
                <a16:creationId xmlns:a16="http://schemas.microsoft.com/office/drawing/2014/main" id="{16D56B71-DC98-F2F0-402A-49172CF20C4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5408413" y="5175452"/>
            <a:ext cx="1401633" cy="1401633"/>
          </a:xfrm>
          <a:prstGeom prst="rect">
            <a:avLst/>
          </a:prstGeom>
        </p:spPr>
      </p:pic>
    </p:spTree>
    <p:extLst>
      <p:ext uri="{BB962C8B-B14F-4D97-AF65-F5344CB8AC3E}">
        <p14:creationId xmlns:p14="http://schemas.microsoft.com/office/powerpoint/2010/main" val="28227196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1934</TotalTime>
  <Words>1711</Words>
  <Application>Microsoft Office PowerPoint</Application>
  <PresentationFormat>Widescreen</PresentationFormat>
  <Paragraphs>193</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Aptos</vt:lpstr>
      <vt:lpstr>Aptos Display</vt:lpstr>
      <vt:lpstr>Arial</vt:lpstr>
      <vt:lpstr>Inter</vt:lpstr>
      <vt:lpstr>Plus Jakarta Sans</vt:lpstr>
      <vt:lpstr>Symbol</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Asbury UMC Finance</dc:creator>
  <cp:lastModifiedBy>robert corbitt jr</cp:lastModifiedBy>
  <cp:revision>113</cp:revision>
  <cp:lastPrinted>2025-08-18T18:59:05Z</cp:lastPrinted>
  <dcterms:created xsi:type="dcterms:W3CDTF">2025-08-02T02:02:13Z</dcterms:created>
  <dcterms:modified xsi:type="dcterms:W3CDTF">2026-08-08T03:56:05Z</dcterms:modified>
</cp:coreProperties>
</file>