
<file path=[Content_Types].xml><?xml version="1.0" encoding="utf-8"?>
<Types xmlns="http://schemas.openxmlformats.org/package/2006/content-types">
  <Default Extension="jpg" ContentType="image/jp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89" d="100"/>
          <a:sy n="89" d="100"/>
        </p:scale>
        <p:origin x="437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59605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hbcugameday.com/2026/08/01/hbcu-top-20-forbes-2026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forbes.com/sites/asia-alexander/2026/08/01/top-hbcus-20-historically-black-colleges-universities-that-set-grads-up-for-success/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jbhe.com/2026/06/the-financial-health-of-private-historically-black-colleges-and-universities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forbes.com/lists/college-financial-grades/" TargetMode="External"/><Relationship Id="rId4" Type="http://schemas.openxmlformats.org/officeDocument/2006/relationships/hyperlink" Target="https://hbcugameday.com/2026/06/01/hbcu-financial-grades-26-forbes-grades-the-privates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pnpi.org/wp-content/uploads/2026/01/HBCU_FactSheet_Jan-26.pdf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uncf.org/news/uncf-report-calls-for-congress-to-increase-funding-for-hbcus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pnpi.org/wp-content/uploads/2026/01/HBCU_FactSheet_Jan-26.pdf" TargetMode="External"/><Relationship Id="rId5" Type="http://schemas.openxmlformats.org/officeDocument/2006/relationships/hyperlink" Target="https://www.gao.gov/assets/700/693524.pdf" TargetMode="External"/><Relationship Id="rId4" Type="http://schemas.openxmlformats.org/officeDocument/2006/relationships/hyperlink" Target="https://tmcf.org/wp-content/uploads/HBCU-Infrastructure-Needs-Fact-Sheet-2024-Updated-Finals-2.pdf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ajc.com/things-to-do/efforts-underway-to-save-some-historic-black-structures-while-others-deteriorate/7CBNQAP2TBHTLKLN2XA35I4FAM/" TargetMode="External"/><Relationship Id="rId4" Type="http://schemas.openxmlformats.org/officeDocument/2006/relationships/hyperlink" Target="https://atlanta.urbanize.city/post/photos-beautiful-ruins-gaines-hall-ailing-hbcu-landmark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iaa.org/public/institute/publication/2026/advancement-at-historically-black-colleges-and-universities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iaa.org/content/dam/tiaa/institute/pdf/insights-report/2026-03/tiaa-advancement-at-historically-black-colleges-and-universities.pdf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levenwarriors.com/ohio-state-football/2014/05/35911/woody-hayes-ohio-state-commencement-speech-honored-npr-one-best-ever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1F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user/workspace/assets/photos/howard_courtyard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360920" y="0"/>
            <a:ext cx="4828032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7360920" y="0"/>
            <a:ext cx="4828032" cy="6858000"/>
          </a:xfrm>
          <a:prstGeom prst="rect">
            <a:avLst/>
          </a:prstGeom>
          <a:solidFill>
            <a:srgbClr val="0A1F3D">
              <a:alpha val="55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7315200" y="0"/>
            <a:ext cx="54864" cy="6858000"/>
          </a:xfrm>
          <a:prstGeom prst="rect">
            <a:avLst/>
          </a:prstGeom>
          <a:solidFill>
            <a:srgbClr val="D4AF37"/>
          </a:solidFill>
          <a:ln/>
        </p:spPr>
      </p:sp>
      <p:sp>
        <p:nvSpPr>
          <p:cNvPr id="5" name="Text 2"/>
          <p:cNvSpPr/>
          <p:nvPr/>
        </p:nvSpPr>
        <p:spPr>
          <a:xfrm>
            <a:off x="640080" y="640080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NHBCU ALUMNI ASSOCIATIONS FOUNDATION  •  KEYNOTE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640080" y="1737360"/>
            <a:ext cx="649224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4600"/>
              </a:lnSpc>
              <a:buNone/>
            </a:pPr>
            <a:r>
              <a:rPr lang="en-US" sz="4000" b="1" dirty="0">
                <a:solidFill>
                  <a:srgbClr val="F3F1E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From Counting Contributions</a:t>
            </a:r>
            <a:endParaRPr lang="en-US" sz="4000" dirty="0"/>
          </a:p>
          <a:p>
            <a:pPr marL="0" indent="0">
              <a:lnSpc>
                <a:spcPts val="4600"/>
              </a:lnSpc>
              <a:buNone/>
            </a:pPr>
            <a:r>
              <a:rPr lang="en-US" sz="4000" b="1" dirty="0">
                <a:solidFill>
                  <a:srgbClr val="F3F1E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to Creating Impact</a:t>
            </a:r>
            <a:endParaRPr lang="en-US" sz="4000" dirty="0"/>
          </a:p>
        </p:txBody>
      </p:sp>
      <p:sp>
        <p:nvSpPr>
          <p:cNvPr id="7" name="Text 4"/>
          <p:cNvSpPr/>
          <p:nvPr/>
        </p:nvSpPr>
        <p:spPr>
          <a:xfrm>
            <a:off x="640080" y="3520440"/>
            <a:ext cx="6309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i="1" dirty="0">
                <a:solidFill>
                  <a:srgbClr val="AEB6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HBCU Alumni Associations Focus on What Really Matters</a:t>
            </a:r>
            <a:endParaRPr lang="en-US" sz="1800" dirty="0"/>
          </a:p>
        </p:txBody>
      </p:sp>
      <p:sp>
        <p:nvSpPr>
          <p:cNvPr id="8" name="Shape 5"/>
          <p:cNvSpPr/>
          <p:nvPr/>
        </p:nvSpPr>
        <p:spPr>
          <a:xfrm>
            <a:off x="640080" y="4343400"/>
            <a:ext cx="1005840" cy="18288"/>
          </a:xfrm>
          <a:prstGeom prst="rect">
            <a:avLst/>
          </a:prstGeom>
          <a:solidFill>
            <a:srgbClr val="D4AF37"/>
          </a:solidFill>
          <a:ln/>
        </p:spPr>
      </p:sp>
      <p:sp>
        <p:nvSpPr>
          <p:cNvPr id="9" name="Text 6"/>
          <p:cNvSpPr/>
          <p:nvPr/>
        </p:nvSpPr>
        <p:spPr>
          <a:xfrm>
            <a:off x="640080" y="457200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3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Patricia Larkins Hicks, PhD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640080" y="4919472"/>
            <a:ext cx="5943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AEB6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Founder &amp; Principal, The Outcomes Management </a:t>
            </a:r>
            <a:r>
              <a:rPr lang="en-US" sz="1250" dirty="0" err="1">
                <a:solidFill>
                  <a:srgbClr val="AEB6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Group,LTD</a:t>
            </a:r>
            <a:endParaRPr lang="en-US" sz="1250" dirty="0"/>
          </a:p>
        </p:txBody>
      </p:sp>
      <p:sp>
        <p:nvSpPr>
          <p:cNvPr id="11" name="Shape 8"/>
          <p:cNvSpPr/>
          <p:nvPr/>
        </p:nvSpPr>
        <p:spPr>
          <a:xfrm>
            <a:off x="640080" y="5440680"/>
            <a:ext cx="2286000" cy="68580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/>
        </p:spPr>
      </p:sp>
      <p:pic>
        <p:nvPicPr>
          <p:cNvPr id="12" name="Image 1" descr="/home/user/workspace/assets/logos/omg_full.jp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862641" y="5440681"/>
            <a:ext cx="1744268" cy="67544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F2A5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QUESTION WE RARELY ASK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822960" y="146304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400" b="1" dirty="0">
                <a:solidFill>
                  <a:srgbClr val="F3F1E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For decades, we’ve celebrated </a:t>
            </a:r>
            <a:r>
              <a:rPr lang="en-US" sz="3400" b="1" dirty="0">
                <a:solidFill>
                  <a:srgbClr val="D4AF3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how much we gave.</a:t>
            </a:r>
            <a:endParaRPr lang="en-US" sz="3400" dirty="0"/>
          </a:p>
        </p:txBody>
      </p:sp>
      <p:sp>
        <p:nvSpPr>
          <p:cNvPr id="4" name="Text 2"/>
          <p:cNvSpPr/>
          <p:nvPr/>
        </p:nvSpPr>
        <p:spPr>
          <a:xfrm>
            <a:off x="822960" y="260604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400" b="1" dirty="0">
                <a:solidFill>
                  <a:srgbClr val="F3F1E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Today, a different question: </a:t>
            </a:r>
            <a:r>
              <a:rPr lang="en-US" sz="3400" b="1" i="1" dirty="0">
                <a:solidFill>
                  <a:srgbClr val="D4AF3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did our giving make possible?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822960" y="3977640"/>
            <a:ext cx="822960" cy="18288"/>
          </a:xfrm>
          <a:prstGeom prst="rect">
            <a:avLst/>
          </a:prstGeom>
          <a:solidFill>
            <a:srgbClr val="D4AF37"/>
          </a:solidFill>
          <a:ln/>
        </p:spPr>
      </p:sp>
      <p:sp>
        <p:nvSpPr>
          <p:cNvPr id="6" name="Text 4"/>
          <p:cNvSpPr/>
          <p:nvPr/>
        </p:nvSpPr>
        <p:spPr>
          <a:xfrm>
            <a:off x="822960" y="4206240"/>
            <a:ext cx="9601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i="1" dirty="0">
                <a:solidFill>
                  <a:srgbClr val="AEB6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we can’t answer that, we’re measuring generosity — not impact.</a:t>
            </a:r>
            <a:endParaRPr lang="en-US" sz="1700" dirty="0"/>
          </a:p>
        </p:txBody>
      </p:sp>
      <p:sp>
        <p:nvSpPr>
          <p:cNvPr id="7" name="Shape 5"/>
          <p:cNvSpPr/>
          <p:nvPr/>
        </p:nvSpPr>
        <p:spPr>
          <a:xfrm>
            <a:off x="822960" y="5074920"/>
            <a:ext cx="3246120" cy="1234440"/>
          </a:xfrm>
          <a:prstGeom prst="rect">
            <a:avLst/>
          </a:prstGeom>
          <a:solidFill>
            <a:srgbClr val="15386B"/>
          </a:solidFill>
          <a:ln w="12700">
            <a:solidFill>
              <a:srgbClr val="2A4574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51560" y="5212080"/>
            <a:ext cx="2788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D4AF3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Our pride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1051560" y="5623560"/>
            <a:ext cx="2788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AEB6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 high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4389120" y="5074920"/>
            <a:ext cx="3246120" cy="1234440"/>
          </a:xfrm>
          <a:prstGeom prst="rect">
            <a:avLst/>
          </a:prstGeom>
          <a:solidFill>
            <a:srgbClr val="15386B"/>
          </a:solidFill>
          <a:ln w="12700">
            <a:solidFill>
              <a:srgbClr val="2A4574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17720" y="5212080"/>
            <a:ext cx="2788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D4AF3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Our giving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4617720" y="5623560"/>
            <a:ext cx="2788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AEB6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 real, but often modest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7955280" y="5074920"/>
            <a:ext cx="3246120" cy="1234440"/>
          </a:xfrm>
          <a:prstGeom prst="rect">
            <a:avLst/>
          </a:prstGeom>
          <a:solidFill>
            <a:srgbClr val="15386B"/>
          </a:solidFill>
          <a:ln w="12700">
            <a:solidFill>
              <a:srgbClr val="2A4574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183880" y="5212080"/>
            <a:ext cx="2788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D4AF3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Our financial strain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8183880" y="5623560"/>
            <a:ext cx="2788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AEB6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 growing — and outcomes are at risk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B891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THE NEXT 30 MINUTES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40080" y="960120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C23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Three things I want to connect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2103120"/>
            <a:ext cx="3429000" cy="3566160"/>
          </a:xfrm>
          <a:prstGeom prst="rect">
            <a:avLst/>
          </a:prstGeom>
          <a:solidFill>
            <a:srgbClr val="FFFFFF"/>
          </a:solidFill>
          <a:ln w="12700">
            <a:solidFill>
              <a:srgbClr val="DDD9CE"/>
            </a:solidFill>
            <a:prstDash val="solid"/>
          </a:ln>
          <a:effectLst>
            <a:outerShdw blurRad="127000" dist="38100" dir="9000000" algn="bl" rotWithShape="0">
              <a:srgbClr val="0A1F3D">
                <a:alpha val="12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914400" y="2331720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B891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3400" dirty="0"/>
          </a:p>
        </p:txBody>
      </p:sp>
      <p:sp>
        <p:nvSpPr>
          <p:cNvPr id="6" name="Text 4"/>
          <p:cNvSpPr/>
          <p:nvPr/>
        </p:nvSpPr>
        <p:spPr>
          <a:xfrm>
            <a:off x="914400" y="3108960"/>
            <a:ext cx="2880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0F2A5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Financial Health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914400" y="3977640"/>
            <a:ext cx="28803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3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real capacity of our schools — in numbers, not letter grades alone.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389120" y="2103120"/>
            <a:ext cx="3429000" cy="3566160"/>
          </a:xfrm>
          <a:prstGeom prst="rect">
            <a:avLst/>
          </a:prstGeom>
          <a:solidFill>
            <a:srgbClr val="FFFFFF"/>
          </a:solidFill>
          <a:ln w="12700">
            <a:solidFill>
              <a:srgbClr val="DDD9CE"/>
            </a:solidFill>
            <a:prstDash val="solid"/>
          </a:ln>
          <a:effectLst>
            <a:outerShdw blurRad="127000" dist="38100" dir="9000000" algn="bl" rotWithShape="0">
              <a:srgbClr val="0A1F3D">
                <a:alpha val="12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4663440" y="2331720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B891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02</a:t>
            </a:r>
            <a:endParaRPr lang="en-US" sz="3400" dirty="0"/>
          </a:p>
        </p:txBody>
      </p:sp>
      <p:sp>
        <p:nvSpPr>
          <p:cNvPr id="10" name="Text 8"/>
          <p:cNvSpPr/>
          <p:nvPr/>
        </p:nvSpPr>
        <p:spPr>
          <a:xfrm>
            <a:off x="4663440" y="3108960"/>
            <a:ext cx="2880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0F2A5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Unrealized Power of Alumni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4663440" y="3977640"/>
            <a:ext cx="28803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3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we track today, and the leverage we’re leaving on the table.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8138160" y="2103120"/>
            <a:ext cx="3429000" cy="3566160"/>
          </a:xfrm>
          <a:prstGeom prst="rect">
            <a:avLst/>
          </a:prstGeom>
          <a:solidFill>
            <a:srgbClr val="FFFFFF"/>
          </a:solidFill>
          <a:ln w="12700">
            <a:solidFill>
              <a:srgbClr val="DDD9CE"/>
            </a:solidFill>
            <a:prstDash val="solid"/>
          </a:ln>
          <a:effectLst>
            <a:outerShdw blurRad="127000" dist="38100" dir="9000000" algn="bl" rotWithShape="0">
              <a:srgbClr val="0A1F3D">
                <a:alpha val="12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8412480" y="2331720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B891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03</a:t>
            </a:r>
            <a:endParaRPr lang="en-US" sz="3400" dirty="0"/>
          </a:p>
        </p:txBody>
      </p:sp>
      <p:sp>
        <p:nvSpPr>
          <p:cNvPr id="14" name="Text 12"/>
          <p:cNvSpPr/>
          <p:nvPr/>
        </p:nvSpPr>
        <p:spPr>
          <a:xfrm>
            <a:off x="8412480" y="3108960"/>
            <a:ext cx="2880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0F2A5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Culture of Paying Forward</a:t>
            </a:r>
            <a:endParaRPr lang="en-US" sz="1900" dirty="0"/>
          </a:p>
        </p:txBody>
      </p:sp>
      <p:sp>
        <p:nvSpPr>
          <p:cNvPr id="15" name="Text 13"/>
          <p:cNvSpPr/>
          <p:nvPr/>
        </p:nvSpPr>
        <p:spPr>
          <a:xfrm>
            <a:off x="8412480" y="3977640"/>
            <a:ext cx="28803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3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Moving from counting contributions to creating measurable impact.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B891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QUICK GUT-CHECK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40080" y="914400"/>
            <a:ext cx="10515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C23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Find your school. Is it on this list?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640080" y="141732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Forbes’ 2026 Top 20 HBCUs — ranked on student outcomes, ROI, and graduation success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640080" y="1965960"/>
            <a:ext cx="5166360" cy="4114800"/>
          </a:xfrm>
          <a:prstGeom prst="rect">
            <a:avLst/>
          </a:prstGeom>
          <a:solidFill>
            <a:srgbClr val="FFFFFF"/>
          </a:solidFill>
          <a:ln w="12700">
            <a:solidFill>
              <a:srgbClr val="DDD9CE"/>
            </a:solidFill>
            <a:prstDash val="solid"/>
          </a:ln>
          <a:effectLst>
            <a:outerShdw blurRad="127000" dist="38100" dir="9000000" algn="bl" rotWithShape="0">
              <a:srgbClr val="0A1F3D">
                <a:alpha val="12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640080" y="1965960"/>
            <a:ext cx="5166360" cy="502920"/>
          </a:xfrm>
          <a:prstGeom prst="rect">
            <a:avLst/>
          </a:prstGeom>
          <a:solidFill>
            <a:srgbClr val="0F2A52"/>
          </a:solidFill>
          <a:ln/>
        </p:spPr>
      </p:sp>
      <p:sp>
        <p:nvSpPr>
          <p:cNvPr id="7" name="Text 5"/>
          <p:cNvSpPr/>
          <p:nvPr/>
        </p:nvSpPr>
        <p:spPr>
          <a:xfrm>
            <a:off x="914400" y="1965960"/>
            <a:ext cx="4617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kern="0" spc="100" dirty="0">
                <a:solidFill>
                  <a:srgbClr val="F3F1E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TOP 10 PRIVATE HBCUs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914400" y="2697480"/>
            <a:ext cx="2331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200"/>
              </a:lnSpc>
              <a:buNone/>
            </a:pPr>
            <a:r>
              <a:rPr lang="en-US" sz="1050" dirty="0">
                <a:solidFill>
                  <a:srgbClr val="1C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 Howard University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3337560" y="2697480"/>
            <a:ext cx="2331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200"/>
              </a:lnSpc>
              <a:buNone/>
            </a:pPr>
            <a:r>
              <a:rPr lang="en-US" sz="1050" dirty="0">
                <a:solidFill>
                  <a:srgbClr val="1C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 Spelman College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914400" y="3319272"/>
            <a:ext cx="2331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200"/>
              </a:lnSpc>
              <a:buNone/>
            </a:pPr>
            <a:r>
              <a:rPr lang="en-US" sz="1050" dirty="0">
                <a:solidFill>
                  <a:srgbClr val="1C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 Morehouse College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3337560" y="3319272"/>
            <a:ext cx="2331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200"/>
              </a:lnSpc>
              <a:buNone/>
            </a:pPr>
            <a:r>
              <a:rPr lang="en-US" sz="1050" dirty="0">
                <a:solidFill>
                  <a:srgbClr val="1C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 Xavier University of Louisiana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914400" y="3941064"/>
            <a:ext cx="2331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200"/>
              </a:lnSpc>
              <a:buNone/>
            </a:pPr>
            <a:r>
              <a:rPr lang="en-US" sz="1050" dirty="0">
                <a:solidFill>
                  <a:srgbClr val="1C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 Hampton University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3337560" y="3941064"/>
            <a:ext cx="2331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200"/>
              </a:lnSpc>
              <a:buNone/>
            </a:pPr>
            <a:r>
              <a:rPr lang="en-US" sz="1050" dirty="0">
                <a:solidFill>
                  <a:srgbClr val="1C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  Tuskegee University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914400" y="4562856"/>
            <a:ext cx="2331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200"/>
              </a:lnSpc>
              <a:buNone/>
            </a:pPr>
            <a:r>
              <a:rPr lang="en-US" sz="1050" dirty="0">
                <a:solidFill>
                  <a:srgbClr val="1C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  Fisk University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3337560" y="4562856"/>
            <a:ext cx="2331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200"/>
              </a:lnSpc>
              <a:buNone/>
            </a:pPr>
            <a:r>
              <a:rPr lang="en-US" sz="1050" dirty="0">
                <a:solidFill>
                  <a:srgbClr val="1C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  Talladega College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914400" y="5184648"/>
            <a:ext cx="2331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200"/>
              </a:lnSpc>
              <a:buNone/>
            </a:pPr>
            <a:r>
              <a:rPr lang="en-US" sz="1050" dirty="0">
                <a:solidFill>
                  <a:srgbClr val="1C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  Clark Atlanta University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3337560" y="5184648"/>
            <a:ext cx="2331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200"/>
              </a:lnSpc>
              <a:buNone/>
            </a:pPr>
            <a:r>
              <a:rPr lang="en-US" sz="1050" dirty="0">
                <a:solidFill>
                  <a:srgbClr val="1C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  Tougaloo College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6382512" y="1965960"/>
            <a:ext cx="5166360" cy="4114800"/>
          </a:xfrm>
          <a:prstGeom prst="rect">
            <a:avLst/>
          </a:prstGeom>
          <a:solidFill>
            <a:srgbClr val="FFFFFF"/>
          </a:solidFill>
          <a:ln w="12700">
            <a:solidFill>
              <a:srgbClr val="DDD9CE"/>
            </a:solidFill>
            <a:prstDash val="solid"/>
          </a:ln>
          <a:effectLst>
            <a:outerShdw blurRad="127000" dist="38100" dir="9000000" algn="bl" rotWithShape="0">
              <a:srgbClr val="0A1F3D">
                <a:alpha val="12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6382512" y="1965960"/>
            <a:ext cx="5166360" cy="502920"/>
          </a:xfrm>
          <a:prstGeom prst="rect">
            <a:avLst/>
          </a:prstGeom>
          <a:solidFill>
            <a:srgbClr val="0F2A52"/>
          </a:solidFill>
          <a:ln/>
        </p:spPr>
      </p:sp>
      <p:sp>
        <p:nvSpPr>
          <p:cNvPr id="20" name="Text 18"/>
          <p:cNvSpPr/>
          <p:nvPr/>
        </p:nvSpPr>
        <p:spPr>
          <a:xfrm>
            <a:off x="6656832" y="1965960"/>
            <a:ext cx="4617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kern="0" spc="100" dirty="0">
                <a:solidFill>
                  <a:srgbClr val="F3F1E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TOP 10 PUBLIC HBCUs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6656832" y="2697480"/>
            <a:ext cx="2331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200"/>
              </a:lnSpc>
              <a:buNone/>
            </a:pPr>
            <a:r>
              <a:rPr lang="en-US" sz="1050" dirty="0">
                <a:solidFill>
                  <a:srgbClr val="1C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 North Carolina A&amp;T State University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9079992" y="2697480"/>
            <a:ext cx="2331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200"/>
              </a:lnSpc>
              <a:buNone/>
            </a:pPr>
            <a:r>
              <a:rPr lang="en-US" sz="1050" dirty="0">
                <a:solidFill>
                  <a:srgbClr val="1C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 Florida A&amp;M University (FAMU)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6656832" y="3319272"/>
            <a:ext cx="2331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200"/>
              </a:lnSpc>
              <a:buNone/>
            </a:pPr>
            <a:r>
              <a:rPr lang="en-US" sz="1050" dirty="0">
                <a:solidFill>
                  <a:srgbClr val="1C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 Prairie View A&amp;M University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9079992" y="3319272"/>
            <a:ext cx="2331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200"/>
              </a:lnSpc>
              <a:buNone/>
            </a:pPr>
            <a:r>
              <a:rPr lang="en-US" sz="1050" dirty="0">
                <a:solidFill>
                  <a:srgbClr val="1C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 Morgan State University</a:t>
            </a:r>
            <a:endParaRPr lang="en-US" sz="1050" dirty="0"/>
          </a:p>
        </p:txBody>
      </p:sp>
      <p:sp>
        <p:nvSpPr>
          <p:cNvPr id="25" name="Text 23"/>
          <p:cNvSpPr/>
          <p:nvPr/>
        </p:nvSpPr>
        <p:spPr>
          <a:xfrm>
            <a:off x="6656832" y="3941064"/>
            <a:ext cx="2331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200"/>
              </a:lnSpc>
              <a:buNone/>
            </a:pPr>
            <a:r>
              <a:rPr lang="en-US" sz="1050" dirty="0">
                <a:solidFill>
                  <a:srgbClr val="1C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 University of the Virgin Islands</a:t>
            </a:r>
            <a:endParaRPr lang="en-US" sz="1050" dirty="0"/>
          </a:p>
        </p:txBody>
      </p:sp>
      <p:sp>
        <p:nvSpPr>
          <p:cNvPr id="26" name="Text 24"/>
          <p:cNvSpPr/>
          <p:nvPr/>
        </p:nvSpPr>
        <p:spPr>
          <a:xfrm>
            <a:off x="9079992" y="3941064"/>
            <a:ext cx="2331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200"/>
              </a:lnSpc>
              <a:buNone/>
            </a:pPr>
            <a:r>
              <a:rPr lang="en-US" sz="1050" dirty="0">
                <a:solidFill>
                  <a:srgbClr val="1C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  Tennessee State University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6656832" y="4562856"/>
            <a:ext cx="2331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200"/>
              </a:lnSpc>
              <a:buNone/>
            </a:pPr>
            <a:r>
              <a:rPr lang="en-US" sz="1050" dirty="0">
                <a:solidFill>
                  <a:srgbClr val="1C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  Bowie State University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079992" y="4562856"/>
            <a:ext cx="2331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200"/>
              </a:lnSpc>
              <a:buNone/>
            </a:pPr>
            <a:r>
              <a:rPr lang="en-US" sz="1050" dirty="0">
                <a:solidFill>
                  <a:srgbClr val="1C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  Winston-Salem State University</a:t>
            </a:r>
            <a:endParaRPr lang="en-US" sz="1050" dirty="0"/>
          </a:p>
        </p:txBody>
      </p:sp>
      <p:sp>
        <p:nvSpPr>
          <p:cNvPr id="29" name="Text 27"/>
          <p:cNvSpPr/>
          <p:nvPr/>
        </p:nvSpPr>
        <p:spPr>
          <a:xfrm>
            <a:off x="6656832" y="5184648"/>
            <a:ext cx="2331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200"/>
              </a:lnSpc>
              <a:buNone/>
            </a:pPr>
            <a:r>
              <a:rPr lang="en-US" sz="1050" dirty="0">
                <a:solidFill>
                  <a:srgbClr val="1C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  Elizabeth City State University</a:t>
            </a:r>
            <a:endParaRPr lang="en-US" sz="1050" dirty="0"/>
          </a:p>
        </p:txBody>
      </p:sp>
      <p:sp>
        <p:nvSpPr>
          <p:cNvPr id="30" name="Text 28"/>
          <p:cNvSpPr/>
          <p:nvPr/>
        </p:nvSpPr>
        <p:spPr>
          <a:xfrm>
            <a:off x="9079992" y="5184648"/>
            <a:ext cx="2331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200"/>
              </a:lnSpc>
              <a:buNone/>
            </a:pPr>
            <a:r>
              <a:rPr lang="en-US" sz="1050" dirty="0">
                <a:solidFill>
                  <a:srgbClr val="1C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  Delaware State University</a:t>
            </a:r>
            <a:endParaRPr lang="en-US" sz="1050" dirty="0"/>
          </a:p>
        </p:txBody>
      </p:sp>
      <p:sp>
        <p:nvSpPr>
          <p:cNvPr id="31" name="Text 29"/>
          <p:cNvSpPr/>
          <p:nvPr/>
        </p:nvSpPr>
        <p:spPr>
          <a:xfrm>
            <a:off x="548640" y="6126480"/>
            <a:ext cx="110916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 </a:t>
            </a:r>
            <a:r>
              <a:rPr lang="en-US" sz="1000" u="sng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HBCU Game Day</a:t>
            </a: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|   </a:t>
            </a:r>
            <a:r>
              <a:rPr lang="en-US" sz="1000" u="sng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Forbes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A1F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NECESSARY CAUTION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822960" y="105156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3F1E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Being on that list is not the same as being safe.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822960" y="1874520"/>
            <a:ext cx="9601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AEB6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Forbes publishes two very different rankings — and they measure completely different things.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822960" y="2514600"/>
            <a:ext cx="4937760" cy="3291840"/>
          </a:xfrm>
          <a:prstGeom prst="rect">
            <a:avLst/>
          </a:prstGeom>
          <a:solidFill>
            <a:srgbClr val="15386B"/>
          </a:solidFill>
          <a:ln w="12700">
            <a:solidFill>
              <a:srgbClr val="2A4574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143000" y="2697480"/>
            <a:ext cx="4297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WE JUST SAW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143000" y="3063240"/>
            <a:ext cx="4297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3F1E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Top 20 HBCUs (Outcomes)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1143000" y="3794760"/>
            <a:ext cx="42976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000"/>
              </a:lnSpc>
              <a:buNone/>
            </a:pPr>
            <a:r>
              <a:rPr lang="en-US" sz="1400" dirty="0">
                <a:solidFill>
                  <a:srgbClr val="AEB6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Measures student ROI, alumni earnings, graduation &amp; retention rates, and Pell student success.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217920" y="2514600"/>
            <a:ext cx="4937760" cy="3291840"/>
          </a:xfrm>
          <a:prstGeom prst="rect">
            <a:avLst/>
          </a:prstGeom>
          <a:solidFill>
            <a:srgbClr val="15386B"/>
          </a:solidFill>
          <a:ln w="12700">
            <a:solidFill>
              <a:srgbClr val="2A4574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537960" y="2697480"/>
            <a:ext cx="4297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COMES NEXT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6537960" y="3063240"/>
            <a:ext cx="4297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3F1E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College Financial Grades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6537960" y="3794760"/>
            <a:ext cx="42976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000"/>
              </a:lnSpc>
              <a:buNone/>
            </a:pPr>
            <a:r>
              <a:rPr lang="en-US" sz="1400" dirty="0">
                <a:solidFill>
                  <a:srgbClr val="AEB6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Measures institutional liquidity — does the school have the cash reserves to survive a shock?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822960" y="580644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AEB6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school can set its graduates up for success and still be one enrollment dip away from a very hard decision. Both things are true at once. That’s why financial health deserves its own conversation.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B891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FINANCIAL HEALTH, IN PLAIN NUMBERS  —  1 OF 3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40080" y="914400"/>
            <a:ext cx="10515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C23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grades behind the pride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40080" y="1783080"/>
            <a:ext cx="5257800" cy="2743200"/>
          </a:xfrm>
          <a:prstGeom prst="rect">
            <a:avLst/>
          </a:prstGeom>
          <a:solidFill>
            <a:srgbClr val="FFFFFF"/>
          </a:solidFill>
          <a:ln w="12700">
            <a:solidFill>
              <a:srgbClr val="DDD9CE"/>
            </a:solidFill>
            <a:prstDash val="solid"/>
          </a:ln>
          <a:effectLst>
            <a:outerShdw blurRad="127000" dist="38100" dir="9000000" algn="bl" rotWithShape="0">
              <a:srgbClr val="0A1F3D">
                <a:alpha val="12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914400" y="1920240"/>
            <a:ext cx="47548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200" b="1" dirty="0">
                <a:solidFill>
                  <a:srgbClr val="8B26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26 of 35</a:t>
            </a:r>
            <a:endParaRPr lang="en-US" sz="6200" dirty="0"/>
          </a:p>
        </p:txBody>
      </p:sp>
      <p:sp>
        <p:nvSpPr>
          <p:cNvPr id="6" name="Text 4"/>
          <p:cNvSpPr/>
          <p:nvPr/>
        </p:nvSpPr>
        <p:spPr>
          <a:xfrm>
            <a:off x="914400" y="3063240"/>
            <a:ext cx="47548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900"/>
              </a:lnSpc>
              <a:buNone/>
            </a:pPr>
            <a:r>
              <a:rPr lang="en-US" sz="1450" dirty="0">
                <a:solidFill>
                  <a:srgbClr val="1C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private HBCUs graded C or worse on Forbes’ 2026 College Financial Grades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6263640" y="1783080"/>
            <a:ext cx="5257800" cy="2743200"/>
          </a:xfrm>
          <a:prstGeom prst="rect">
            <a:avLst/>
          </a:prstGeom>
          <a:solidFill>
            <a:srgbClr val="FFFFFF"/>
          </a:solidFill>
          <a:ln w="12700">
            <a:solidFill>
              <a:srgbClr val="DDD9CE"/>
            </a:solidFill>
            <a:prstDash val="solid"/>
          </a:ln>
          <a:effectLst>
            <a:outerShdw blurRad="127000" dist="38100" dir="9000000" algn="bl" rotWithShape="0">
              <a:srgbClr val="0A1F3D">
                <a:alpha val="12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6537960" y="1920240"/>
            <a:ext cx="47548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200" b="1" dirty="0">
                <a:solidFill>
                  <a:srgbClr val="8B26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13 of 35</a:t>
            </a:r>
            <a:endParaRPr lang="en-US" sz="6200" dirty="0"/>
          </a:p>
        </p:txBody>
      </p:sp>
      <p:sp>
        <p:nvSpPr>
          <p:cNvPr id="9" name="Text 7"/>
          <p:cNvSpPr/>
          <p:nvPr/>
        </p:nvSpPr>
        <p:spPr>
          <a:xfrm>
            <a:off x="6537960" y="3063240"/>
            <a:ext cx="47548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900"/>
              </a:lnSpc>
              <a:buNone/>
            </a:pPr>
            <a:r>
              <a:rPr lang="en-US" sz="1450" dirty="0">
                <a:solidFill>
                  <a:srgbClr val="1C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graded D — the lowest financial grade Forbes assigns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640080" y="4754880"/>
            <a:ext cx="10881360" cy="868680"/>
          </a:xfrm>
          <a:prstGeom prst="rect">
            <a:avLst/>
          </a:prstGeom>
          <a:solidFill>
            <a:srgbClr val="0F2A52"/>
          </a:solidFill>
          <a:ln/>
        </p:spPr>
      </p:sp>
      <p:sp>
        <p:nvSpPr>
          <p:cNvPr id="11" name="Text 9"/>
          <p:cNvSpPr/>
          <p:nvPr/>
        </p:nvSpPr>
        <p:spPr>
          <a:xfrm>
            <a:off x="914400" y="4754880"/>
            <a:ext cx="103327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this means:  </a:t>
            </a:r>
            <a:r>
              <a:rPr lang="en-US" sz="1700" i="1" dirty="0">
                <a:solidFill>
                  <a:srgbClr val="F3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 schools have limited room for error.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548640" y="5806440"/>
            <a:ext cx="110916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 </a:t>
            </a:r>
            <a:r>
              <a:rPr lang="en-US" sz="1000" u="sng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JBHE</a:t>
            </a: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|   </a:t>
            </a:r>
            <a:r>
              <a:rPr lang="en-US" sz="1000" u="sng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HBCU Game Day</a:t>
            </a: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|   </a:t>
            </a:r>
            <a:r>
              <a:rPr lang="en-US" sz="1000" u="sng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Forbes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B891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FINANCIAL HEALTH, IN PLAIN NUMBERS  —  2 OF 3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40080" y="914400"/>
            <a:ext cx="10515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C23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Who these schools serve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640080" y="141732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Share of HBCU undergraduates relying on federal aid, 2019–20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640080" y="2011680"/>
            <a:ext cx="3429000" cy="2514600"/>
          </a:xfrm>
          <a:prstGeom prst="rect">
            <a:avLst/>
          </a:prstGeom>
          <a:solidFill>
            <a:srgbClr val="FFFFFF"/>
          </a:solidFill>
          <a:ln w="12700">
            <a:solidFill>
              <a:srgbClr val="DDD9CE"/>
            </a:solidFill>
            <a:prstDash val="solid"/>
          </a:ln>
          <a:effectLst>
            <a:outerShdw blurRad="127000" dist="38100" dir="9000000" algn="bl" rotWithShape="0">
              <a:srgbClr val="0A1F3D">
                <a:alpha val="12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868680" y="2148840"/>
            <a:ext cx="2971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C9821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81.4%</a:t>
            </a:r>
            <a:endParaRPr lang="en-US" sz="4400" dirty="0"/>
          </a:p>
        </p:txBody>
      </p:sp>
      <p:sp>
        <p:nvSpPr>
          <p:cNvPr id="7" name="Text 5"/>
          <p:cNvSpPr/>
          <p:nvPr/>
        </p:nvSpPr>
        <p:spPr>
          <a:xfrm>
            <a:off x="868680" y="3063240"/>
            <a:ext cx="2971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350" b="1" dirty="0">
                <a:solidFill>
                  <a:srgbClr val="1C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received federal Title IV aid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868680" y="3703320"/>
            <a:ext cx="2971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vs. 54.9% of all U.S. students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4389120" y="2011680"/>
            <a:ext cx="3429000" cy="2514600"/>
          </a:xfrm>
          <a:prstGeom prst="rect">
            <a:avLst/>
          </a:prstGeom>
          <a:solidFill>
            <a:srgbClr val="FFFFFF"/>
          </a:solidFill>
          <a:ln w="12700">
            <a:solidFill>
              <a:srgbClr val="DDD9CE"/>
            </a:solidFill>
            <a:prstDash val="solid"/>
          </a:ln>
          <a:effectLst>
            <a:outerShdw blurRad="127000" dist="38100" dir="9000000" algn="bl" rotWithShape="0">
              <a:srgbClr val="0A1F3D">
                <a:alpha val="12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4617720" y="2148840"/>
            <a:ext cx="2971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C9821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67.9%</a:t>
            </a:r>
            <a:endParaRPr lang="en-US" sz="4400" dirty="0"/>
          </a:p>
        </p:txBody>
      </p:sp>
      <p:sp>
        <p:nvSpPr>
          <p:cNvPr id="11" name="Text 9"/>
          <p:cNvSpPr/>
          <p:nvPr/>
        </p:nvSpPr>
        <p:spPr>
          <a:xfrm>
            <a:off x="4617720" y="3063240"/>
            <a:ext cx="2971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350" b="1" dirty="0">
                <a:solidFill>
                  <a:srgbClr val="1C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received a Pell Grant</a:t>
            </a:r>
            <a:endParaRPr lang="en-US" sz="1350" dirty="0"/>
          </a:p>
        </p:txBody>
      </p:sp>
      <p:sp>
        <p:nvSpPr>
          <p:cNvPr id="12" name="Text 10"/>
          <p:cNvSpPr/>
          <p:nvPr/>
        </p:nvSpPr>
        <p:spPr>
          <a:xfrm>
            <a:off x="4617720" y="3703320"/>
            <a:ext cx="2971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vs. 40.2% of all U.S. students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8138160" y="2011680"/>
            <a:ext cx="3429000" cy="2514600"/>
          </a:xfrm>
          <a:prstGeom prst="rect">
            <a:avLst/>
          </a:prstGeom>
          <a:solidFill>
            <a:srgbClr val="FFFFFF"/>
          </a:solidFill>
          <a:ln w="12700">
            <a:solidFill>
              <a:srgbClr val="DDD9CE"/>
            </a:solidFill>
            <a:prstDash val="solid"/>
          </a:ln>
          <a:effectLst>
            <a:outerShdw blurRad="127000" dist="38100" dir="9000000" algn="bl" rotWithShape="0">
              <a:srgbClr val="0A1F3D">
                <a:alpha val="12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8366760" y="2148840"/>
            <a:ext cx="2971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C9821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64.3%</a:t>
            </a:r>
            <a:endParaRPr lang="en-US" sz="4400" dirty="0"/>
          </a:p>
        </p:txBody>
      </p:sp>
      <p:sp>
        <p:nvSpPr>
          <p:cNvPr id="15" name="Text 13"/>
          <p:cNvSpPr/>
          <p:nvPr/>
        </p:nvSpPr>
        <p:spPr>
          <a:xfrm>
            <a:off x="8366760" y="3063240"/>
            <a:ext cx="2971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350" b="1" dirty="0">
                <a:solidFill>
                  <a:srgbClr val="1C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received a federal student loan</a:t>
            </a:r>
            <a:endParaRPr lang="en-US" sz="1350" dirty="0"/>
          </a:p>
        </p:txBody>
      </p:sp>
      <p:sp>
        <p:nvSpPr>
          <p:cNvPr id="16" name="Text 14"/>
          <p:cNvSpPr/>
          <p:nvPr/>
        </p:nvSpPr>
        <p:spPr>
          <a:xfrm>
            <a:off x="8366760" y="3703320"/>
            <a:ext cx="2971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vs. 34.5% of all U.S. students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640080" y="4754880"/>
            <a:ext cx="10881360" cy="868680"/>
          </a:xfrm>
          <a:prstGeom prst="rect">
            <a:avLst/>
          </a:prstGeom>
          <a:solidFill>
            <a:srgbClr val="0F2A52"/>
          </a:solidFill>
          <a:ln/>
        </p:spPr>
      </p:sp>
      <p:sp>
        <p:nvSpPr>
          <p:cNvPr id="18" name="Text 16"/>
          <p:cNvSpPr/>
          <p:nvPr/>
        </p:nvSpPr>
        <p:spPr>
          <a:xfrm>
            <a:off x="914400" y="4754880"/>
            <a:ext cx="103327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this means:  </a:t>
            </a:r>
            <a:r>
              <a:rPr lang="en-US" sz="1700" i="1" dirty="0">
                <a:solidFill>
                  <a:srgbClr val="F3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students being served have high financial need.</a:t>
            </a:r>
            <a:endParaRPr lang="en-US" sz="1700" dirty="0"/>
          </a:p>
        </p:txBody>
      </p:sp>
      <p:sp>
        <p:nvSpPr>
          <p:cNvPr id="19" name="Text 17"/>
          <p:cNvSpPr/>
          <p:nvPr/>
        </p:nvSpPr>
        <p:spPr>
          <a:xfrm>
            <a:off x="548640" y="5806440"/>
            <a:ext cx="110916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 </a:t>
            </a:r>
            <a:r>
              <a:rPr lang="en-US" sz="1000" u="sng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PNPI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B891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FINANCIAL HEALTH, IN PLAIN NUMBERS  —  3 OF 3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40080" y="914400"/>
            <a:ext cx="10515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C23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Thin cash, aging campuses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40080" y="1783080"/>
            <a:ext cx="5257800" cy="2743200"/>
          </a:xfrm>
          <a:prstGeom prst="rect">
            <a:avLst/>
          </a:prstGeom>
          <a:solidFill>
            <a:srgbClr val="FFFFFF"/>
          </a:solidFill>
          <a:ln w="12700">
            <a:solidFill>
              <a:srgbClr val="DDD9CE"/>
            </a:solidFill>
            <a:prstDash val="solid"/>
          </a:ln>
          <a:effectLst>
            <a:outerShdw blurRad="127000" dist="38100" dir="9000000" algn="bl" rotWithShape="0">
              <a:srgbClr val="0A1F3D">
                <a:alpha val="12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914400" y="1920240"/>
            <a:ext cx="47548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800" b="1" dirty="0">
                <a:solidFill>
                  <a:srgbClr val="8B26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$15K</a:t>
            </a:r>
            <a:endParaRPr lang="en-US" sz="5800" dirty="0"/>
          </a:p>
        </p:txBody>
      </p:sp>
      <p:sp>
        <p:nvSpPr>
          <p:cNvPr id="6" name="Text 4"/>
          <p:cNvSpPr/>
          <p:nvPr/>
        </p:nvSpPr>
        <p:spPr>
          <a:xfrm>
            <a:off x="914400" y="2971800"/>
            <a:ext cx="47548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900"/>
              </a:lnSpc>
              <a:buNone/>
            </a:pPr>
            <a:r>
              <a:rPr lang="en-US" sz="1450" dirty="0">
                <a:solidFill>
                  <a:srgbClr val="1C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average HBCU endowment per student — vs. $410,000 at comparable non-HBCUs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6263640" y="1783080"/>
            <a:ext cx="5257800" cy="2743200"/>
          </a:xfrm>
          <a:prstGeom prst="rect">
            <a:avLst/>
          </a:prstGeom>
          <a:solidFill>
            <a:srgbClr val="FFFFFF"/>
          </a:solidFill>
          <a:ln w="12700">
            <a:solidFill>
              <a:srgbClr val="DDD9CE"/>
            </a:solidFill>
            <a:prstDash val="solid"/>
          </a:ln>
          <a:effectLst>
            <a:outerShdw blurRad="127000" dist="38100" dir="9000000" algn="bl" rotWithShape="0">
              <a:srgbClr val="0A1F3D">
                <a:alpha val="12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6537960" y="1920240"/>
            <a:ext cx="47548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800" b="1" dirty="0">
                <a:solidFill>
                  <a:srgbClr val="8B26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$96M</a:t>
            </a:r>
            <a:endParaRPr lang="en-US" sz="5800" dirty="0"/>
          </a:p>
        </p:txBody>
      </p:sp>
      <p:sp>
        <p:nvSpPr>
          <p:cNvPr id="9" name="Text 7"/>
          <p:cNvSpPr/>
          <p:nvPr/>
        </p:nvSpPr>
        <p:spPr>
          <a:xfrm>
            <a:off x="6537960" y="2971800"/>
            <a:ext cx="47548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900"/>
              </a:lnSpc>
              <a:buNone/>
            </a:pPr>
            <a:r>
              <a:rPr lang="en-US" sz="1450" dirty="0">
                <a:solidFill>
                  <a:srgbClr val="1C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average deferred-maintenance backlog at public HBCUs — up 43% since 2018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640080" y="4754880"/>
            <a:ext cx="10881360" cy="868680"/>
          </a:xfrm>
          <a:prstGeom prst="rect">
            <a:avLst/>
          </a:prstGeom>
          <a:solidFill>
            <a:srgbClr val="0F2A52"/>
          </a:solidFill>
          <a:ln/>
        </p:spPr>
      </p:sp>
      <p:sp>
        <p:nvSpPr>
          <p:cNvPr id="11" name="Text 9"/>
          <p:cNvSpPr/>
          <p:nvPr/>
        </p:nvSpPr>
        <p:spPr>
          <a:xfrm>
            <a:off x="914400" y="4754880"/>
            <a:ext cx="103327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this means:  </a:t>
            </a:r>
            <a:r>
              <a:rPr lang="en-US" sz="1600" i="1" dirty="0">
                <a:solidFill>
                  <a:srgbClr val="F3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Institutional fragility can directly weaken student outcomes.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548640" y="5806440"/>
            <a:ext cx="110916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 </a:t>
            </a:r>
            <a:r>
              <a:rPr lang="en-US" sz="1000" u="sng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UNCF</a:t>
            </a: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|   </a:t>
            </a:r>
            <a:r>
              <a:rPr lang="en-US" sz="1000" u="sng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TMCF</a:t>
            </a: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|   </a:t>
            </a:r>
            <a:r>
              <a:rPr lang="en-US" sz="1000" u="sng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GAO</a:t>
            </a: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|   </a:t>
            </a:r>
            <a:r>
              <a:rPr lang="en-US" sz="1000" u="sng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PNPI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A1F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user/workspace/assets/photos/gaines_hall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612648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071616" y="0"/>
            <a:ext cx="54864" cy="6858000"/>
          </a:xfrm>
          <a:prstGeom prst="rect">
            <a:avLst/>
          </a:prstGeom>
          <a:solidFill>
            <a:srgbClr val="D4AF37"/>
          </a:solidFill>
          <a:ln/>
        </p:spPr>
      </p:sp>
      <p:sp>
        <p:nvSpPr>
          <p:cNvPr id="4" name="Text 1"/>
          <p:cNvSpPr/>
          <p:nvPr/>
        </p:nvSpPr>
        <p:spPr>
          <a:xfrm>
            <a:off x="6400800" y="640080"/>
            <a:ext cx="5212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ISN’T THEORY</a:t>
            </a:r>
            <a:endParaRPr lang="en-US" sz="1300" dirty="0"/>
          </a:p>
        </p:txBody>
      </p:sp>
      <p:sp>
        <p:nvSpPr>
          <p:cNvPr id="5" name="Text 2"/>
          <p:cNvSpPr/>
          <p:nvPr/>
        </p:nvSpPr>
        <p:spPr>
          <a:xfrm>
            <a:off x="6400800" y="1143000"/>
            <a:ext cx="52120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3000"/>
              </a:lnSpc>
              <a:buNone/>
            </a:pPr>
            <a:r>
              <a:rPr lang="en-US" sz="2500" b="1" dirty="0">
                <a:solidFill>
                  <a:srgbClr val="F3F1E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underfunding looks like on the ground.</a:t>
            </a:r>
            <a:endParaRPr lang="en-US" sz="2500" dirty="0"/>
          </a:p>
        </p:txBody>
      </p:sp>
      <p:sp>
        <p:nvSpPr>
          <p:cNvPr id="6" name="Text 3"/>
          <p:cNvSpPr/>
          <p:nvPr/>
        </p:nvSpPr>
        <p:spPr>
          <a:xfrm>
            <a:off x="6400800" y="2697480"/>
            <a:ext cx="521208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900"/>
              </a:lnSpc>
              <a:buNone/>
            </a:pPr>
            <a:r>
              <a:rPr lang="en-US" sz="1350" dirty="0">
                <a:solidFill>
                  <a:srgbClr val="AEB6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Gaines Hall, one of the oldest buildings on the original Atlanta University Center campus, sat vacant after fire damage and years of deferred maintenance finished what neglect had started.</a:t>
            </a:r>
            <a:endParaRPr lang="en-US" sz="1350" dirty="0"/>
          </a:p>
        </p:txBody>
      </p:sp>
      <p:sp>
        <p:nvSpPr>
          <p:cNvPr id="7" name="Text 4"/>
          <p:cNvSpPr/>
          <p:nvPr/>
        </p:nvSpPr>
        <p:spPr>
          <a:xfrm>
            <a:off x="6400800" y="4434840"/>
            <a:ext cx="52120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000"/>
              </a:lnSpc>
              <a:buNone/>
            </a:pPr>
            <a:r>
              <a:rPr lang="en-US" sz="1500" i="1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Some of the campuses we love are living one enrollment dip — or one crisis — away from very hard decisions.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6400800" y="6446520"/>
            <a:ext cx="5212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AEB6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 </a:t>
            </a:r>
            <a:r>
              <a:rPr lang="en-US" sz="1000" u="sng" dirty="0">
                <a:solidFill>
                  <a:srgbClr val="AEB6C7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Atlanta Urbanize</a:t>
            </a:r>
            <a:r>
              <a:rPr lang="en-US" sz="1000" dirty="0">
                <a:solidFill>
                  <a:srgbClr val="AEB6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|   </a:t>
            </a:r>
            <a:r>
              <a:rPr lang="en-US" sz="1000" u="sng" dirty="0">
                <a:solidFill>
                  <a:srgbClr val="AEB6C7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Atlanta Journal-Constitution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F2A5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548640"/>
            <a:ext cx="1828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0" b="1" dirty="0">
                <a:solidFill>
                  <a:srgbClr val="1D3A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11000" dirty="0"/>
          </a:p>
        </p:txBody>
      </p:sp>
      <p:sp>
        <p:nvSpPr>
          <p:cNvPr id="3" name="Text 1"/>
          <p:cNvSpPr/>
          <p:nvPr/>
        </p:nvSpPr>
        <p:spPr>
          <a:xfrm>
            <a:off x="1188720" y="2011680"/>
            <a:ext cx="978408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4000"/>
              </a:lnSpc>
              <a:buNone/>
            </a:pPr>
            <a:r>
              <a:rPr lang="en-US" sz="3000" b="1" dirty="0">
                <a:solidFill>
                  <a:srgbClr val="F3F1E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Celebrating the band, the classic, and homecoming without confronting financial health </a:t>
            </a:r>
            <a:r>
              <a:rPr lang="en-US" sz="3000" b="1" dirty="0">
                <a:solidFill>
                  <a:srgbClr val="D4AF3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is like applauding the performance while ignoring whether the stage will still be standing next year.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B891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SCORECARD PROBLEM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40080" y="914400"/>
            <a:ext cx="10515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C23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Counting raindrops in a drought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640080" y="141732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financial strain runs across every grade band — not just the lowest — dollars raised alone don’t tell the whole story.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640080" y="2011680"/>
            <a:ext cx="5257800" cy="3657600"/>
          </a:xfrm>
          <a:prstGeom prst="rect">
            <a:avLst/>
          </a:prstGeom>
          <a:solidFill>
            <a:srgbClr val="FFFFFF"/>
          </a:solidFill>
          <a:ln w="12700">
            <a:solidFill>
              <a:srgbClr val="DDD9CE"/>
            </a:solidFill>
            <a:prstDash val="solid"/>
          </a:ln>
          <a:effectLst>
            <a:outerShdw blurRad="127000" dist="38100" dir="9000000" algn="bl" rotWithShape="0">
              <a:srgbClr val="0A1F3D">
                <a:alpha val="12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640080" y="2011680"/>
            <a:ext cx="5257800" cy="548640"/>
          </a:xfrm>
          <a:prstGeom prst="rect">
            <a:avLst/>
          </a:prstGeom>
          <a:solidFill>
            <a:srgbClr val="6B7280"/>
          </a:solidFill>
          <a:ln/>
        </p:spPr>
      </p:sp>
      <p:sp>
        <p:nvSpPr>
          <p:cNvPr id="7" name="Text 5"/>
          <p:cNvSpPr/>
          <p:nvPr/>
        </p:nvSpPr>
        <p:spPr>
          <a:xfrm>
            <a:off x="914400" y="2011680"/>
            <a:ext cx="4709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WE USUALLY TRACK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60120" y="2788920"/>
            <a:ext cx="4617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C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  Total dollars raised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960120" y="3355848"/>
            <a:ext cx="4617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C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  Number of donors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960120" y="3922776"/>
            <a:ext cx="4617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C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  Participation percentage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960120" y="4489704"/>
            <a:ext cx="4617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C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  Events held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6263640" y="2011680"/>
            <a:ext cx="5257800" cy="3657600"/>
          </a:xfrm>
          <a:prstGeom prst="rect">
            <a:avLst/>
          </a:prstGeom>
          <a:solidFill>
            <a:srgbClr val="0F2A52"/>
          </a:solidFill>
          <a:ln/>
          <a:effectLst>
            <a:outerShdw blurRad="127000" dist="38100" dir="9000000" algn="bl" rotWithShape="0">
              <a:srgbClr val="0A1F3D">
                <a:alpha val="12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6263640" y="2011680"/>
            <a:ext cx="5257800" cy="548640"/>
          </a:xfrm>
          <a:prstGeom prst="rect">
            <a:avLst/>
          </a:prstGeom>
          <a:solidFill>
            <a:srgbClr val="D4AF37"/>
          </a:solidFill>
          <a:ln/>
        </p:spPr>
      </p:sp>
      <p:sp>
        <p:nvSpPr>
          <p:cNvPr id="14" name="Text 12"/>
          <p:cNvSpPr/>
          <p:nvPr/>
        </p:nvSpPr>
        <p:spPr>
          <a:xfrm>
            <a:off x="6537960" y="2011680"/>
            <a:ext cx="4709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100" dirty="0">
                <a:solidFill>
                  <a:srgbClr val="0A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WE SHOULD ASK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6583680" y="2788920"/>
            <a:ext cx="4617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F3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  Did we refill the reservoir?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6583680" y="3355848"/>
            <a:ext cx="4617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F3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  Did we protect the campus?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6583680" y="3922776"/>
            <a:ext cx="4617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F3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  Did we change student outcomes?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6583680" y="4489704"/>
            <a:ext cx="4617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F3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  Did we improve institutional resilience?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548640" y="6035040"/>
            <a:ext cx="110916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 </a:t>
            </a:r>
            <a:r>
              <a:rPr lang="en-US" sz="1000" u="sng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TIAA Institute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A1F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UNREALIZED POWER OF ALUMNI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40080" y="960120"/>
            <a:ext cx="10515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3F1E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Loyal, but under-leveraged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429000" cy="3566160"/>
          </a:xfrm>
          <a:prstGeom prst="rect">
            <a:avLst/>
          </a:prstGeom>
          <a:solidFill>
            <a:srgbClr val="15386B"/>
          </a:solidFill>
          <a:ln w="12700">
            <a:solidFill>
              <a:srgbClr val="2A457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68680" y="2148840"/>
            <a:ext cx="29718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C9821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5%</a:t>
            </a:r>
            <a:endParaRPr lang="en-US" sz="3400" dirty="0"/>
          </a:p>
        </p:txBody>
      </p:sp>
      <p:sp>
        <p:nvSpPr>
          <p:cNvPr id="6" name="Text 4"/>
          <p:cNvSpPr/>
          <p:nvPr/>
        </p:nvSpPr>
        <p:spPr>
          <a:xfrm>
            <a:off x="868680" y="3200400"/>
            <a:ext cx="297180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350" dirty="0">
                <a:solidFill>
                  <a:srgbClr val="AEB6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HBCU alumni donor participation rate in 2023 — down from 6.3% in 2014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4389120" y="1965960"/>
            <a:ext cx="3429000" cy="3566160"/>
          </a:xfrm>
          <a:prstGeom prst="rect">
            <a:avLst/>
          </a:prstGeom>
          <a:solidFill>
            <a:srgbClr val="15386B"/>
          </a:solidFill>
          <a:ln w="12700">
            <a:solidFill>
              <a:srgbClr val="2A4574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617720" y="2148840"/>
            <a:ext cx="29718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D4AF3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95%</a:t>
            </a:r>
            <a:endParaRPr lang="en-US" sz="3400" dirty="0"/>
          </a:p>
        </p:txBody>
      </p:sp>
      <p:sp>
        <p:nvSpPr>
          <p:cNvPr id="9" name="Text 7"/>
          <p:cNvSpPr/>
          <p:nvPr/>
        </p:nvSpPr>
        <p:spPr>
          <a:xfrm>
            <a:off x="4617720" y="3200400"/>
            <a:ext cx="297180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350" dirty="0">
                <a:solidFill>
                  <a:srgbClr val="AEB6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HBCU endowment funds are earmarked for direct student aid — more than double the 40% national average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8138160" y="1965960"/>
            <a:ext cx="3429000" cy="3566160"/>
          </a:xfrm>
          <a:prstGeom prst="rect">
            <a:avLst/>
          </a:prstGeom>
          <a:solidFill>
            <a:srgbClr val="15386B"/>
          </a:solidFill>
          <a:ln w="12700">
            <a:solidFill>
              <a:srgbClr val="2A4574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366760" y="2148840"/>
            <a:ext cx="29718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D4AF3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$270–$51,700</a:t>
            </a:r>
            <a:endParaRPr lang="en-US" sz="3400" dirty="0"/>
          </a:p>
        </p:txBody>
      </p:sp>
      <p:sp>
        <p:nvSpPr>
          <p:cNvPr id="12" name="Text 10"/>
          <p:cNvSpPr/>
          <p:nvPr/>
        </p:nvSpPr>
        <p:spPr>
          <a:xfrm>
            <a:off x="8366760" y="3200400"/>
            <a:ext cx="297180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350" dirty="0">
                <a:solidFill>
                  <a:srgbClr val="AEB6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range in philanthropic support received per student across HBCUs — resources vary widely</a:t>
            </a:r>
            <a:endParaRPr lang="en-US" sz="1350" dirty="0"/>
          </a:p>
        </p:txBody>
      </p:sp>
      <p:sp>
        <p:nvSpPr>
          <p:cNvPr id="13" name="Text 11"/>
          <p:cNvSpPr/>
          <p:nvPr/>
        </p:nvSpPr>
        <p:spPr>
          <a:xfrm>
            <a:off x="640080" y="571500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AEB6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alumni do give, it is remarkably well-targeted. The opportunity is in raising how many of us give — and how strategically.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548640" y="6263640"/>
            <a:ext cx="110916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AEB6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 </a:t>
            </a:r>
            <a:r>
              <a:rPr lang="en-US" sz="1000" u="sng" dirty="0">
                <a:solidFill>
                  <a:srgbClr val="AEB6C7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TIAA Institute / CASE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B891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BEYOND THE CHECK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40080" y="914400"/>
            <a:ext cx="10515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C23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our current scorecard misses entirely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640080" y="1463040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we only measure checks, we ignore the full power of alumni as employers, decision-makers, and influencers.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640080" y="2194560"/>
            <a:ext cx="3429000" cy="1554480"/>
          </a:xfrm>
          <a:prstGeom prst="rect">
            <a:avLst/>
          </a:prstGeom>
          <a:solidFill>
            <a:srgbClr val="FFFFFF"/>
          </a:solidFill>
          <a:ln w="12700">
            <a:solidFill>
              <a:srgbClr val="DDD9CE"/>
            </a:solidFill>
            <a:prstDash val="solid"/>
          </a:ln>
          <a:effectLst>
            <a:outerShdw blurRad="127000" dist="38100" dir="9000000" algn="bl" rotWithShape="0">
              <a:srgbClr val="0A1F3D">
                <a:alpha val="12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640080" y="2194560"/>
            <a:ext cx="73152" cy="1554480"/>
          </a:xfrm>
          <a:prstGeom prst="rect">
            <a:avLst/>
          </a:prstGeom>
          <a:solidFill>
            <a:srgbClr val="DDD9CE"/>
          </a:solidFill>
          <a:ln/>
        </p:spPr>
      </p:sp>
      <p:sp>
        <p:nvSpPr>
          <p:cNvPr id="7" name="Text 5"/>
          <p:cNvSpPr/>
          <p:nvPr/>
        </p:nvSpPr>
        <p:spPr>
          <a:xfrm>
            <a:off x="960120" y="2194560"/>
            <a:ext cx="28803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F2A5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Internships created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4389120" y="2194560"/>
            <a:ext cx="3429000" cy="1554480"/>
          </a:xfrm>
          <a:prstGeom prst="rect">
            <a:avLst/>
          </a:prstGeom>
          <a:solidFill>
            <a:srgbClr val="FFFFFF"/>
          </a:solidFill>
          <a:ln w="12700">
            <a:solidFill>
              <a:srgbClr val="DDD9CE"/>
            </a:solidFill>
            <a:prstDash val="solid"/>
          </a:ln>
          <a:effectLst>
            <a:outerShdw blurRad="127000" dist="38100" dir="9000000" algn="bl" rotWithShape="0">
              <a:srgbClr val="0A1F3D">
                <a:alpha val="12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389120" y="2194560"/>
            <a:ext cx="73152" cy="1554480"/>
          </a:xfrm>
          <a:prstGeom prst="rect">
            <a:avLst/>
          </a:prstGeom>
          <a:solidFill>
            <a:srgbClr val="DDD9CE"/>
          </a:solidFill>
          <a:ln/>
        </p:spPr>
      </p:sp>
      <p:sp>
        <p:nvSpPr>
          <p:cNvPr id="10" name="Text 8"/>
          <p:cNvSpPr/>
          <p:nvPr/>
        </p:nvSpPr>
        <p:spPr>
          <a:xfrm>
            <a:off x="4709160" y="2194560"/>
            <a:ext cx="28803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F2A5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Jobs brokered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8138160" y="2194560"/>
            <a:ext cx="3429000" cy="1554480"/>
          </a:xfrm>
          <a:prstGeom prst="rect">
            <a:avLst/>
          </a:prstGeom>
          <a:solidFill>
            <a:srgbClr val="FFFFFF"/>
          </a:solidFill>
          <a:ln w="12700">
            <a:solidFill>
              <a:srgbClr val="DDD9CE"/>
            </a:solidFill>
            <a:prstDash val="solid"/>
          </a:ln>
          <a:effectLst>
            <a:outerShdw blurRad="127000" dist="38100" dir="9000000" algn="bl" rotWithShape="0">
              <a:srgbClr val="0A1F3D">
                <a:alpha val="12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8138160" y="2194560"/>
            <a:ext cx="73152" cy="1554480"/>
          </a:xfrm>
          <a:prstGeom prst="rect">
            <a:avLst/>
          </a:prstGeom>
          <a:solidFill>
            <a:srgbClr val="DDD9CE"/>
          </a:solidFill>
          <a:ln/>
        </p:spPr>
      </p:sp>
      <p:sp>
        <p:nvSpPr>
          <p:cNvPr id="13" name="Text 11"/>
          <p:cNvSpPr/>
          <p:nvPr/>
        </p:nvSpPr>
        <p:spPr>
          <a:xfrm>
            <a:off x="8458200" y="2194560"/>
            <a:ext cx="28803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F2A5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Contracts secured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640080" y="4069080"/>
            <a:ext cx="3429000" cy="1554480"/>
          </a:xfrm>
          <a:prstGeom prst="rect">
            <a:avLst/>
          </a:prstGeom>
          <a:solidFill>
            <a:srgbClr val="FFFFFF"/>
          </a:solidFill>
          <a:ln w="12700">
            <a:solidFill>
              <a:srgbClr val="DDD9CE"/>
            </a:solidFill>
            <a:prstDash val="solid"/>
          </a:ln>
          <a:effectLst>
            <a:outerShdw blurRad="127000" dist="38100" dir="9000000" algn="bl" rotWithShape="0">
              <a:srgbClr val="0A1F3D">
                <a:alpha val="12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640080" y="4069080"/>
            <a:ext cx="73152" cy="1554480"/>
          </a:xfrm>
          <a:prstGeom prst="rect">
            <a:avLst/>
          </a:prstGeom>
          <a:solidFill>
            <a:srgbClr val="DDD9CE"/>
          </a:solidFill>
          <a:ln/>
        </p:spPr>
      </p:sp>
      <p:sp>
        <p:nvSpPr>
          <p:cNvPr id="16" name="Text 14"/>
          <p:cNvSpPr/>
          <p:nvPr/>
        </p:nvSpPr>
        <p:spPr>
          <a:xfrm>
            <a:off x="960120" y="4069080"/>
            <a:ext cx="28803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F2A5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Tech tools brought in</a:t>
            </a:r>
            <a:endParaRPr lang="en-US" sz="1800" dirty="0"/>
          </a:p>
        </p:txBody>
      </p:sp>
      <p:sp>
        <p:nvSpPr>
          <p:cNvPr id="17" name="Shape 15"/>
          <p:cNvSpPr/>
          <p:nvPr/>
        </p:nvSpPr>
        <p:spPr>
          <a:xfrm>
            <a:off x="4389120" y="4069080"/>
            <a:ext cx="3429000" cy="1554480"/>
          </a:xfrm>
          <a:prstGeom prst="rect">
            <a:avLst/>
          </a:prstGeom>
          <a:solidFill>
            <a:srgbClr val="FFFFFF"/>
          </a:solidFill>
          <a:ln w="12700">
            <a:solidFill>
              <a:srgbClr val="DDD9CE"/>
            </a:solidFill>
            <a:prstDash val="solid"/>
          </a:ln>
          <a:effectLst>
            <a:outerShdw blurRad="127000" dist="38100" dir="9000000" algn="bl" rotWithShape="0">
              <a:srgbClr val="0A1F3D">
                <a:alpha val="12000"/>
              </a:srgbClr>
            </a:outerShdw>
          </a:effectLst>
        </p:spPr>
      </p:sp>
      <p:sp>
        <p:nvSpPr>
          <p:cNvPr id="18" name="Shape 16"/>
          <p:cNvSpPr/>
          <p:nvPr/>
        </p:nvSpPr>
        <p:spPr>
          <a:xfrm>
            <a:off x="4389120" y="4069080"/>
            <a:ext cx="73152" cy="1554480"/>
          </a:xfrm>
          <a:prstGeom prst="rect">
            <a:avLst/>
          </a:prstGeom>
          <a:solidFill>
            <a:srgbClr val="DDD9CE"/>
          </a:solidFill>
          <a:ln/>
        </p:spPr>
      </p:sp>
      <p:sp>
        <p:nvSpPr>
          <p:cNvPr id="19" name="Text 17"/>
          <p:cNvSpPr/>
          <p:nvPr/>
        </p:nvSpPr>
        <p:spPr>
          <a:xfrm>
            <a:off x="4709160" y="4069080"/>
            <a:ext cx="28803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F2A5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Partnerships formed</a:t>
            </a:r>
            <a:endParaRPr lang="en-US" sz="1800" dirty="0"/>
          </a:p>
        </p:txBody>
      </p:sp>
      <p:sp>
        <p:nvSpPr>
          <p:cNvPr id="20" name="Shape 18"/>
          <p:cNvSpPr/>
          <p:nvPr/>
        </p:nvSpPr>
        <p:spPr>
          <a:xfrm>
            <a:off x="8138160" y="4069080"/>
            <a:ext cx="3429000" cy="1554480"/>
          </a:xfrm>
          <a:prstGeom prst="rect">
            <a:avLst/>
          </a:prstGeom>
          <a:solidFill>
            <a:srgbClr val="FFFFFF"/>
          </a:solidFill>
          <a:ln w="12700">
            <a:solidFill>
              <a:srgbClr val="DDD9CE"/>
            </a:solidFill>
            <a:prstDash val="solid"/>
          </a:ln>
          <a:effectLst>
            <a:outerShdw blurRad="127000" dist="38100" dir="9000000" algn="bl" rotWithShape="0">
              <a:srgbClr val="0A1F3D">
                <a:alpha val="12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8138160" y="4069080"/>
            <a:ext cx="73152" cy="1554480"/>
          </a:xfrm>
          <a:prstGeom prst="rect">
            <a:avLst/>
          </a:prstGeom>
          <a:solidFill>
            <a:srgbClr val="DDD9CE"/>
          </a:solidFill>
          <a:ln/>
        </p:spPr>
      </p:sp>
      <p:sp>
        <p:nvSpPr>
          <p:cNvPr id="22" name="Text 20"/>
          <p:cNvSpPr/>
          <p:nvPr/>
        </p:nvSpPr>
        <p:spPr>
          <a:xfrm>
            <a:off x="8458200" y="4069080"/>
            <a:ext cx="28803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F2A5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Endowed scholarships</a:t>
            </a: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640080" y="608076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1C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are under-counting our impact — and under-leveraging our position.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F2A5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COUNTING TO CREATING IMPACT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40080" y="960120"/>
            <a:ext cx="10515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F3F1E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framework for what “impact” actually means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2606040" cy="4160520"/>
          </a:xfrm>
          <a:prstGeom prst="rect">
            <a:avLst/>
          </a:prstGeom>
          <a:solidFill>
            <a:srgbClr val="15386B"/>
          </a:solidFill>
          <a:ln w="12700">
            <a:solidFill>
              <a:srgbClr val="2A457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68680" y="2148840"/>
            <a:ext cx="2148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D4AF3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868680" y="2697480"/>
            <a:ext cx="2148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000"/>
              </a:lnSpc>
              <a:buNone/>
            </a:pPr>
            <a:r>
              <a:rPr lang="en-US" sz="1650" b="1" dirty="0">
                <a:solidFill>
                  <a:srgbClr val="F3F1E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Financial Resilience</a:t>
            </a:r>
            <a:endParaRPr lang="en-US" sz="1650" dirty="0"/>
          </a:p>
        </p:txBody>
      </p:sp>
      <p:sp>
        <p:nvSpPr>
          <p:cNvPr id="7" name="Text 5"/>
          <p:cNvSpPr/>
          <p:nvPr/>
        </p:nvSpPr>
        <p:spPr>
          <a:xfrm>
            <a:off x="868680" y="3566160"/>
            <a:ext cx="2148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150" dirty="0">
                <a:solidFill>
                  <a:srgbClr val="AEB6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Growth in endowment and reserves; unrestricted funds that improve a school’s financial grade.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868680" y="5166360"/>
            <a:ext cx="2148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sz="1050" i="1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 alumni × $1,000 = a $50,000 endowed fund — forever, not just once.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3474720" y="1965960"/>
            <a:ext cx="2606040" cy="4160520"/>
          </a:xfrm>
          <a:prstGeom prst="rect">
            <a:avLst/>
          </a:prstGeom>
          <a:solidFill>
            <a:srgbClr val="15386B"/>
          </a:solidFill>
          <a:ln w="12700">
            <a:solidFill>
              <a:srgbClr val="2A4574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703320" y="2148840"/>
            <a:ext cx="2148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D4AF3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02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3703320" y="2697480"/>
            <a:ext cx="2148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000"/>
              </a:lnSpc>
              <a:buNone/>
            </a:pPr>
            <a:r>
              <a:rPr lang="en-US" sz="1650" b="1" dirty="0">
                <a:solidFill>
                  <a:srgbClr val="F3F1E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Student Success</a:t>
            </a:r>
            <a:endParaRPr lang="en-US" sz="1650" dirty="0"/>
          </a:p>
        </p:txBody>
      </p:sp>
      <p:sp>
        <p:nvSpPr>
          <p:cNvPr id="12" name="Text 10"/>
          <p:cNvSpPr/>
          <p:nvPr/>
        </p:nvSpPr>
        <p:spPr>
          <a:xfrm>
            <a:off x="3703320" y="3566160"/>
            <a:ext cx="2148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150" dirty="0">
                <a:solidFill>
                  <a:srgbClr val="AEB6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Students retained and graduated because of scholarships, mentoring, and emergency aid.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6309360" y="1965960"/>
            <a:ext cx="2606040" cy="4160520"/>
          </a:xfrm>
          <a:prstGeom prst="rect">
            <a:avLst/>
          </a:prstGeom>
          <a:solidFill>
            <a:srgbClr val="15386B"/>
          </a:solidFill>
          <a:ln w="12700">
            <a:solidFill>
              <a:srgbClr val="2A4574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537960" y="2148840"/>
            <a:ext cx="2148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D4AF3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03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6537960" y="2697480"/>
            <a:ext cx="2148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000"/>
              </a:lnSpc>
              <a:buNone/>
            </a:pPr>
            <a:r>
              <a:rPr lang="en-US" sz="1650" b="1" dirty="0">
                <a:solidFill>
                  <a:srgbClr val="F3F1E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Career Outcomes</a:t>
            </a:r>
            <a:endParaRPr lang="en-US" sz="1650" dirty="0"/>
          </a:p>
        </p:txBody>
      </p:sp>
      <p:sp>
        <p:nvSpPr>
          <p:cNvPr id="16" name="Text 14"/>
          <p:cNvSpPr/>
          <p:nvPr/>
        </p:nvSpPr>
        <p:spPr>
          <a:xfrm>
            <a:off x="6537960" y="3566160"/>
            <a:ext cx="2148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150" dirty="0">
                <a:solidFill>
                  <a:srgbClr val="AEB6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Internships, job placements, and promotions tied directly to alumni networks.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9144000" y="1965960"/>
            <a:ext cx="2606040" cy="4160520"/>
          </a:xfrm>
          <a:prstGeom prst="rect">
            <a:avLst/>
          </a:prstGeom>
          <a:solidFill>
            <a:srgbClr val="15386B"/>
          </a:solidFill>
          <a:ln w="12700">
            <a:solidFill>
              <a:srgbClr val="2A4574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9372600" y="2148840"/>
            <a:ext cx="2148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D4AF3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04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9372600" y="2697480"/>
            <a:ext cx="2148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000"/>
              </a:lnSpc>
              <a:buNone/>
            </a:pPr>
            <a:r>
              <a:rPr lang="en-US" sz="1650" b="1" dirty="0">
                <a:solidFill>
                  <a:srgbClr val="F3F1E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Institutional Capacity</a:t>
            </a:r>
            <a:endParaRPr lang="en-US" sz="1650" dirty="0"/>
          </a:p>
        </p:txBody>
      </p:sp>
      <p:sp>
        <p:nvSpPr>
          <p:cNvPr id="20" name="Text 18"/>
          <p:cNvSpPr/>
          <p:nvPr/>
        </p:nvSpPr>
        <p:spPr>
          <a:xfrm>
            <a:off x="9372600" y="3566160"/>
            <a:ext cx="2148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150" dirty="0">
                <a:solidFill>
                  <a:srgbClr val="AEB6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 tools, partnerships, and programs that modernize and strengthen the institution.</a:t>
            </a:r>
            <a:endParaRPr lang="en-US" sz="11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B891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PRACTICAL NEXT STEP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40080" y="914400"/>
            <a:ext cx="10515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C23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Proposing a new alumni scorecard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640080" y="146304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F2A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Dollars raised, plus: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640080" y="2057400"/>
            <a:ext cx="457200" cy="777240"/>
          </a:xfrm>
          <a:prstGeom prst="rect">
            <a:avLst/>
          </a:prstGeom>
          <a:solidFill>
            <a:srgbClr val="0F2A52"/>
          </a:solidFill>
          <a:ln/>
        </p:spPr>
      </p:sp>
      <p:sp>
        <p:nvSpPr>
          <p:cNvPr id="6" name="Text 4"/>
          <p:cNvSpPr/>
          <p:nvPr/>
        </p:nvSpPr>
        <p:spPr>
          <a:xfrm>
            <a:off x="640080" y="2057400"/>
            <a:ext cx="457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D4AF3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1143000" y="2057400"/>
            <a:ext cx="10332720" cy="777240"/>
          </a:xfrm>
          <a:prstGeom prst="rect">
            <a:avLst/>
          </a:prstGeom>
          <a:solidFill>
            <a:srgbClr val="FFFFFF"/>
          </a:solidFill>
          <a:ln w="12700">
            <a:solidFill>
              <a:srgbClr val="DDD9CE"/>
            </a:solidFill>
            <a:prstDash val="solid"/>
          </a:ln>
          <a:effectLst>
            <a:outerShdw blurRad="127000" dist="38100" dir="9000000" algn="bl" rotWithShape="0">
              <a:srgbClr val="0A1F3D">
                <a:alpha val="12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1417320" y="2057400"/>
            <a:ext cx="9875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1C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Students funded — scholarships and completion grants</a:t>
            </a:r>
            <a:endParaRPr lang="en-US" sz="1550" dirty="0"/>
          </a:p>
        </p:txBody>
      </p:sp>
      <p:sp>
        <p:nvSpPr>
          <p:cNvPr id="9" name="Shape 7"/>
          <p:cNvSpPr/>
          <p:nvPr/>
        </p:nvSpPr>
        <p:spPr>
          <a:xfrm>
            <a:off x="640080" y="3017520"/>
            <a:ext cx="457200" cy="777240"/>
          </a:xfrm>
          <a:prstGeom prst="rect">
            <a:avLst/>
          </a:prstGeom>
          <a:solidFill>
            <a:srgbClr val="0F2A52"/>
          </a:solidFill>
          <a:ln/>
        </p:spPr>
      </p:sp>
      <p:sp>
        <p:nvSpPr>
          <p:cNvPr id="10" name="Text 8"/>
          <p:cNvSpPr/>
          <p:nvPr/>
        </p:nvSpPr>
        <p:spPr>
          <a:xfrm>
            <a:off x="640080" y="3017520"/>
            <a:ext cx="457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D4AF3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1143000" y="3017520"/>
            <a:ext cx="10332720" cy="777240"/>
          </a:xfrm>
          <a:prstGeom prst="rect">
            <a:avLst/>
          </a:prstGeom>
          <a:solidFill>
            <a:srgbClr val="FFFFFF"/>
          </a:solidFill>
          <a:ln w="12700">
            <a:solidFill>
              <a:srgbClr val="DDD9CE"/>
            </a:solidFill>
            <a:prstDash val="solid"/>
          </a:ln>
          <a:effectLst>
            <a:outerShdw blurRad="127000" dist="38100" dir="9000000" algn="bl" rotWithShape="0">
              <a:srgbClr val="0A1F3D">
                <a:alpha val="12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1417320" y="3017520"/>
            <a:ext cx="9875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1C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Internships and jobs obtained via alumni networks</a:t>
            </a:r>
            <a:endParaRPr lang="en-US" sz="1550" dirty="0"/>
          </a:p>
        </p:txBody>
      </p:sp>
      <p:sp>
        <p:nvSpPr>
          <p:cNvPr id="13" name="Shape 11"/>
          <p:cNvSpPr/>
          <p:nvPr/>
        </p:nvSpPr>
        <p:spPr>
          <a:xfrm>
            <a:off x="640080" y="3977640"/>
            <a:ext cx="457200" cy="777240"/>
          </a:xfrm>
          <a:prstGeom prst="rect">
            <a:avLst/>
          </a:prstGeom>
          <a:solidFill>
            <a:srgbClr val="0F2A52"/>
          </a:solidFill>
          <a:ln/>
        </p:spPr>
      </p:sp>
      <p:sp>
        <p:nvSpPr>
          <p:cNvPr id="14" name="Text 12"/>
          <p:cNvSpPr/>
          <p:nvPr/>
        </p:nvSpPr>
        <p:spPr>
          <a:xfrm>
            <a:off x="640080" y="3977640"/>
            <a:ext cx="457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D4AF3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2000" dirty="0"/>
          </a:p>
        </p:txBody>
      </p:sp>
      <p:sp>
        <p:nvSpPr>
          <p:cNvPr id="15" name="Shape 13"/>
          <p:cNvSpPr/>
          <p:nvPr/>
        </p:nvSpPr>
        <p:spPr>
          <a:xfrm>
            <a:off x="1143000" y="3977640"/>
            <a:ext cx="10332720" cy="777240"/>
          </a:xfrm>
          <a:prstGeom prst="rect">
            <a:avLst/>
          </a:prstGeom>
          <a:solidFill>
            <a:srgbClr val="FFFFFF"/>
          </a:solidFill>
          <a:ln w="12700">
            <a:solidFill>
              <a:srgbClr val="DDD9CE"/>
            </a:solidFill>
            <a:prstDash val="solid"/>
          </a:ln>
          <a:effectLst>
            <a:outerShdw blurRad="127000" dist="38100" dir="9000000" algn="bl" rotWithShape="0">
              <a:srgbClr val="0A1F3D">
                <a:alpha val="1200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1417320" y="3977640"/>
            <a:ext cx="9875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1C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Partnerships or tech resources secured for the institution</a:t>
            </a:r>
            <a:endParaRPr lang="en-US" sz="1550" dirty="0"/>
          </a:p>
        </p:txBody>
      </p:sp>
      <p:sp>
        <p:nvSpPr>
          <p:cNvPr id="17" name="Shape 15"/>
          <p:cNvSpPr/>
          <p:nvPr/>
        </p:nvSpPr>
        <p:spPr>
          <a:xfrm>
            <a:off x="640080" y="4937760"/>
            <a:ext cx="457200" cy="777240"/>
          </a:xfrm>
          <a:prstGeom prst="rect">
            <a:avLst/>
          </a:prstGeom>
          <a:solidFill>
            <a:srgbClr val="0F2A52"/>
          </a:solidFill>
          <a:ln/>
        </p:spPr>
      </p:sp>
      <p:sp>
        <p:nvSpPr>
          <p:cNvPr id="18" name="Text 16"/>
          <p:cNvSpPr/>
          <p:nvPr/>
        </p:nvSpPr>
        <p:spPr>
          <a:xfrm>
            <a:off x="640080" y="4937760"/>
            <a:ext cx="457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D4AF3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2000" dirty="0"/>
          </a:p>
        </p:txBody>
      </p:sp>
      <p:sp>
        <p:nvSpPr>
          <p:cNvPr id="19" name="Shape 17"/>
          <p:cNvSpPr/>
          <p:nvPr/>
        </p:nvSpPr>
        <p:spPr>
          <a:xfrm>
            <a:off x="1143000" y="4937760"/>
            <a:ext cx="10332720" cy="777240"/>
          </a:xfrm>
          <a:prstGeom prst="rect">
            <a:avLst/>
          </a:prstGeom>
          <a:solidFill>
            <a:srgbClr val="FFFFFF"/>
          </a:solidFill>
          <a:ln w="12700">
            <a:solidFill>
              <a:srgbClr val="DDD9CE"/>
            </a:solidFill>
            <a:prstDash val="solid"/>
          </a:ln>
          <a:effectLst>
            <a:outerShdw blurRad="127000" dist="38100" dir="9000000" algn="bl" rotWithShape="0">
              <a:srgbClr val="0A1F3D">
                <a:alpha val="12000"/>
              </a:srgbClr>
            </a:outerShdw>
          </a:effectLst>
        </p:spPr>
      </p:sp>
      <p:sp>
        <p:nvSpPr>
          <p:cNvPr id="20" name="Text 18"/>
          <p:cNvSpPr/>
          <p:nvPr/>
        </p:nvSpPr>
        <p:spPr>
          <a:xfrm>
            <a:off x="1417320" y="4937760"/>
            <a:ext cx="9875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1C2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Movement in financial resilience — endowment, reserves, or grade improvement over time</a:t>
            </a:r>
            <a:endParaRPr lang="en-US" sz="1550" dirty="0"/>
          </a:p>
        </p:txBody>
      </p:sp>
      <p:sp>
        <p:nvSpPr>
          <p:cNvPr id="21" name="Text 19"/>
          <p:cNvSpPr/>
          <p:nvPr/>
        </p:nvSpPr>
        <p:spPr>
          <a:xfrm>
            <a:off x="640080" y="598932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points toward practical change — without turning giving day into a workshop.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A1F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CULTURE SHIFT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40080" y="960120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3F1E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Paying forward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1828800"/>
            <a:ext cx="10881360" cy="1554480"/>
          </a:xfrm>
          <a:prstGeom prst="rect">
            <a:avLst/>
          </a:prstGeom>
          <a:solidFill>
            <a:srgbClr val="15386B"/>
          </a:solidFill>
          <a:ln w="12700">
            <a:solidFill>
              <a:srgbClr val="2A457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05840" y="1828800"/>
            <a:ext cx="101498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600"/>
              </a:lnSpc>
              <a:buNone/>
            </a:pPr>
            <a:r>
              <a:rPr lang="en-US" sz="2000" b="1" i="1" dirty="0">
                <a:solidFill>
                  <a:srgbClr val="D4AF3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“You can seldom pay back. But you can always pay forward — line for line, deed for deed, cent for cent.”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1005840" y="2880360"/>
            <a:ext cx="10149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AEB6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Woody Hayes, Ohio State commencement address, March 14, 1986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640080" y="3703320"/>
            <a:ext cx="108813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200"/>
              </a:lnSpc>
              <a:buNone/>
            </a:pPr>
            <a:r>
              <a:rPr lang="en-US" sz="1600" dirty="0">
                <a:solidFill>
                  <a:srgbClr val="F3F1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can’t pay back the founders, the faculty, and the elders who carried these schools through segregation and scarcity. They’re gone. But we can pay forward — to the next generation of students, and to the institutions that shaped us.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48640" y="6263640"/>
            <a:ext cx="110916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AEB6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 </a:t>
            </a:r>
            <a:r>
              <a:rPr lang="en-US" sz="1000" u="sng" dirty="0">
                <a:solidFill>
                  <a:srgbClr val="AEB6C7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Eleven Warriors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F2A5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COMMITMENTS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40080" y="914400"/>
            <a:ext cx="10515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F3F1E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Let’s make this our alumni culture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640080" y="1691640"/>
            <a:ext cx="3429000" cy="2651760"/>
          </a:xfrm>
          <a:prstGeom prst="rect">
            <a:avLst/>
          </a:prstGeom>
          <a:solidFill>
            <a:srgbClr val="15386B"/>
          </a:solidFill>
          <a:ln w="12700">
            <a:solidFill>
              <a:srgbClr val="2A457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68680" y="1828800"/>
            <a:ext cx="731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D4AF3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868680" y="2377440"/>
            <a:ext cx="2971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550" b="1" dirty="0">
                <a:solidFill>
                  <a:srgbClr val="F3F1E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Think impact first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868680" y="3200400"/>
            <a:ext cx="29718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150" dirty="0">
                <a:solidFill>
                  <a:srgbClr val="AEB6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time we give or volunteer: what outcome will this create — for students, for the institution?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4389120" y="1691640"/>
            <a:ext cx="3429000" cy="2651760"/>
          </a:xfrm>
          <a:prstGeom prst="rect">
            <a:avLst/>
          </a:prstGeom>
          <a:solidFill>
            <a:srgbClr val="15386B"/>
          </a:solidFill>
          <a:ln w="12700">
            <a:solidFill>
              <a:srgbClr val="2A4574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17720" y="1828800"/>
            <a:ext cx="731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D4AF3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2600" dirty="0"/>
          </a:p>
        </p:txBody>
      </p:sp>
      <p:sp>
        <p:nvSpPr>
          <p:cNvPr id="10" name="Text 8"/>
          <p:cNvSpPr/>
          <p:nvPr/>
        </p:nvSpPr>
        <p:spPr>
          <a:xfrm>
            <a:off x="4617720" y="2377440"/>
            <a:ext cx="2971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550" b="1" dirty="0">
                <a:solidFill>
                  <a:srgbClr val="F3F1E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Leverage our positions, not just our pockets</a:t>
            </a:r>
            <a:endParaRPr lang="en-US" sz="1550" dirty="0"/>
          </a:p>
        </p:txBody>
      </p:sp>
      <p:sp>
        <p:nvSpPr>
          <p:cNvPr id="11" name="Text 9"/>
          <p:cNvSpPr/>
          <p:nvPr/>
        </p:nvSpPr>
        <p:spPr>
          <a:xfrm>
            <a:off x="4617720" y="3200400"/>
            <a:ext cx="29718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150" dirty="0">
                <a:solidFill>
                  <a:srgbClr val="AEB6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bring internships, contracts, technology, and partnerships to the table — not only checks.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8138160" y="1691640"/>
            <a:ext cx="3429000" cy="2651760"/>
          </a:xfrm>
          <a:prstGeom prst="rect">
            <a:avLst/>
          </a:prstGeom>
          <a:solidFill>
            <a:srgbClr val="15386B"/>
          </a:solidFill>
          <a:ln w="12700">
            <a:solidFill>
              <a:srgbClr val="2A4574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366760" y="1828800"/>
            <a:ext cx="731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D4AF3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2600" dirty="0"/>
          </a:p>
        </p:txBody>
      </p:sp>
      <p:sp>
        <p:nvSpPr>
          <p:cNvPr id="14" name="Text 12"/>
          <p:cNvSpPr/>
          <p:nvPr/>
        </p:nvSpPr>
        <p:spPr>
          <a:xfrm>
            <a:off x="8366760" y="2377440"/>
            <a:ext cx="2971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550" b="1" dirty="0">
                <a:solidFill>
                  <a:srgbClr val="F3F1E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Make paying forward our culture</a:t>
            </a:r>
            <a:endParaRPr lang="en-US" sz="1550" dirty="0"/>
          </a:p>
        </p:txBody>
      </p:sp>
      <p:sp>
        <p:nvSpPr>
          <p:cNvPr id="15" name="Text 13"/>
          <p:cNvSpPr/>
          <p:nvPr/>
        </p:nvSpPr>
        <p:spPr>
          <a:xfrm>
            <a:off x="8366760" y="3200400"/>
            <a:ext cx="29718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150" dirty="0">
                <a:solidFill>
                  <a:srgbClr val="AEB6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celebrate degrees completed, careers launched, and campuses strengthened as our true measure of success.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640080" y="4617720"/>
            <a:ext cx="822960" cy="18288"/>
          </a:xfrm>
          <a:prstGeom prst="rect">
            <a:avLst/>
          </a:prstGeom>
          <a:solidFill>
            <a:srgbClr val="D4AF37"/>
          </a:solidFill>
          <a:ln/>
        </p:spPr>
      </p:sp>
      <p:sp>
        <p:nvSpPr>
          <p:cNvPr id="17" name="Text 15"/>
          <p:cNvSpPr/>
          <p:nvPr/>
        </p:nvSpPr>
        <p:spPr>
          <a:xfrm>
            <a:off x="640080" y="4846320"/>
            <a:ext cx="108813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300"/>
              </a:lnSpc>
              <a:buNone/>
            </a:pPr>
            <a:r>
              <a:rPr lang="en-US" sz="1700" b="1" dirty="0">
                <a:solidFill>
                  <a:srgbClr val="F3F1E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If all we ever do is count what we gave, we will never know if we saved a campus, changed a student’s life, or closed a gap. </a:t>
            </a:r>
            <a:r>
              <a:rPr lang="en-US" sz="1700" b="1" i="1" dirty="0">
                <a:solidFill>
                  <a:srgbClr val="D4AF3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But if we choose to pay forward — line for line, deed for deed, cent for cent — we can move HBCUs from surviving on generosity to thriving on impact.</a:t>
            </a:r>
            <a:endParaRPr lang="en-US" sz="1700" dirty="0"/>
          </a:p>
        </p:txBody>
      </p:sp>
      <p:sp>
        <p:nvSpPr>
          <p:cNvPr id="18" name="Shape 16"/>
          <p:cNvSpPr/>
          <p:nvPr/>
        </p:nvSpPr>
        <p:spPr>
          <a:xfrm>
            <a:off x="9720072" y="457200"/>
            <a:ext cx="1828800" cy="4572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/>
        </p:spPr>
      </p:sp>
      <p:pic>
        <p:nvPicPr>
          <p:cNvPr id="19" name="Image 0" descr="/home/user/workspace/assets/logos/omg_full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829800" y="512064"/>
            <a:ext cx="1609344" cy="34747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292</TotalTime>
  <Words>1418</Words>
  <Application>Microsoft Office PowerPoint</Application>
  <PresentationFormat>Widescreen</PresentationFormat>
  <Paragraphs>196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Georgia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Patricia Hicks</cp:lastModifiedBy>
  <cp:revision>145</cp:revision>
  <dcterms:created xsi:type="dcterms:W3CDTF">2026-08-07T13:03:14Z</dcterms:created>
  <dcterms:modified xsi:type="dcterms:W3CDTF">2026-08-07T18:02:42Z</dcterms:modified>
</cp:coreProperties>
</file>